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sldIdLst>
    <p:sldId id="257" r:id="rId2"/>
    <p:sldId id="395" r:id="rId3"/>
    <p:sldId id="396" r:id="rId4"/>
    <p:sldId id="397" r:id="rId5"/>
    <p:sldId id="398" r:id="rId6"/>
    <p:sldId id="399" r:id="rId7"/>
    <p:sldId id="400" r:id="rId8"/>
    <p:sldId id="401" r:id="rId9"/>
    <p:sldId id="402" r:id="rId10"/>
    <p:sldId id="403" r:id="rId11"/>
    <p:sldId id="404" r:id="rId12"/>
    <p:sldId id="373" r:id="rId13"/>
    <p:sldId id="390" r:id="rId14"/>
    <p:sldId id="374" r:id="rId15"/>
    <p:sldId id="376" r:id="rId16"/>
    <p:sldId id="385" r:id="rId17"/>
    <p:sldId id="375" r:id="rId18"/>
    <p:sldId id="377" r:id="rId19"/>
    <p:sldId id="391" r:id="rId20"/>
    <p:sldId id="386" r:id="rId21"/>
    <p:sldId id="378" r:id="rId22"/>
    <p:sldId id="384" r:id="rId23"/>
    <p:sldId id="383" r:id="rId24"/>
    <p:sldId id="382" r:id="rId25"/>
    <p:sldId id="380" r:id="rId26"/>
    <p:sldId id="379" r:id="rId27"/>
    <p:sldId id="381" r:id="rId28"/>
    <p:sldId id="388" r:id="rId29"/>
    <p:sldId id="389" r:id="rId30"/>
    <p:sldId id="393"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6281" autoAdjust="0"/>
  </p:normalViewPr>
  <p:slideViewPr>
    <p:cSldViewPr>
      <p:cViewPr>
        <p:scale>
          <a:sx n="70" d="100"/>
          <a:sy n="70" d="100"/>
        </p:scale>
        <p:origin x="-10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Agree</c:v>
                </c:pt>
              </c:strCache>
            </c:strRef>
          </c:tx>
          <c:invertIfNegative val="0"/>
          <c:cat>
            <c:strRef>
              <c:f>Sheet1!$A$2:$A$4</c:f>
              <c:strCache>
                <c:ptCount val="3"/>
                <c:pt idx="0">
                  <c:v>Small Farmers (34)</c:v>
                </c:pt>
                <c:pt idx="1">
                  <c:v>Large Farmers (63)</c:v>
                </c:pt>
                <c:pt idx="2">
                  <c:v>Service sector/  community agents (19)</c:v>
                </c:pt>
              </c:strCache>
            </c:strRef>
          </c:cat>
          <c:val>
            <c:numRef>
              <c:f>Sheet1!$B$2:$B$4</c:f>
              <c:numCache>
                <c:formatCode>General</c:formatCode>
                <c:ptCount val="3"/>
                <c:pt idx="0">
                  <c:v>94.1</c:v>
                </c:pt>
                <c:pt idx="1">
                  <c:v>90.5</c:v>
                </c:pt>
                <c:pt idx="2">
                  <c:v>89.5</c:v>
                </c:pt>
              </c:numCache>
            </c:numRef>
          </c:val>
        </c:ser>
        <c:ser>
          <c:idx val="1"/>
          <c:order val="1"/>
          <c:tx>
            <c:strRef>
              <c:f>Sheet1!$C$1</c:f>
              <c:strCache>
                <c:ptCount val="1"/>
                <c:pt idx="0">
                  <c:v>Uncertain/neutral</c:v>
                </c:pt>
              </c:strCache>
            </c:strRef>
          </c:tx>
          <c:invertIfNegative val="0"/>
          <c:cat>
            <c:strRef>
              <c:f>Sheet1!$A$2:$A$4</c:f>
              <c:strCache>
                <c:ptCount val="3"/>
                <c:pt idx="0">
                  <c:v>Small Farmers (34)</c:v>
                </c:pt>
                <c:pt idx="1">
                  <c:v>Large Farmers (63)</c:v>
                </c:pt>
                <c:pt idx="2">
                  <c:v>Service sector/  community agents (19)</c:v>
                </c:pt>
              </c:strCache>
            </c:strRef>
          </c:cat>
          <c:val>
            <c:numRef>
              <c:f>Sheet1!$C$2:$C$4</c:f>
              <c:numCache>
                <c:formatCode>General</c:formatCode>
                <c:ptCount val="3"/>
                <c:pt idx="0">
                  <c:v>5.9</c:v>
                </c:pt>
                <c:pt idx="1">
                  <c:v>9.5</c:v>
                </c:pt>
                <c:pt idx="2">
                  <c:v>10.5</c:v>
                </c:pt>
              </c:numCache>
            </c:numRef>
          </c:val>
        </c:ser>
        <c:ser>
          <c:idx val="2"/>
          <c:order val="2"/>
          <c:tx>
            <c:strRef>
              <c:f>Sheet1!$D$1</c:f>
              <c:strCache>
                <c:ptCount val="1"/>
                <c:pt idx="0">
                  <c:v>Disagree</c:v>
                </c:pt>
              </c:strCache>
            </c:strRef>
          </c:tx>
          <c:invertIfNegative val="0"/>
          <c:cat>
            <c:strRef>
              <c:f>Sheet1!$A$2:$A$4</c:f>
              <c:strCache>
                <c:ptCount val="3"/>
                <c:pt idx="0">
                  <c:v>Small Farmers (34)</c:v>
                </c:pt>
                <c:pt idx="1">
                  <c:v>Large Farmers (63)</c:v>
                </c:pt>
                <c:pt idx="2">
                  <c:v>Service sector/  community agents (19)</c:v>
                </c:pt>
              </c:strCache>
            </c:strRef>
          </c:cat>
          <c:val>
            <c:numRef>
              <c:f>Sheet1!$D$2:$D$4</c:f>
              <c:numCache>
                <c:formatCode>General</c:formatCode>
                <c:ptCount val="3"/>
                <c:pt idx="0">
                  <c:v>0</c:v>
                </c:pt>
                <c:pt idx="1">
                  <c:v>0</c:v>
                </c:pt>
                <c:pt idx="2">
                  <c:v>0</c:v>
                </c:pt>
              </c:numCache>
            </c:numRef>
          </c:val>
        </c:ser>
        <c:dLbls>
          <c:showLegendKey val="0"/>
          <c:showVal val="1"/>
          <c:showCatName val="0"/>
          <c:showSerName val="0"/>
          <c:showPercent val="0"/>
          <c:showBubbleSize val="0"/>
        </c:dLbls>
        <c:gapWidth val="75"/>
        <c:axId val="35746176"/>
        <c:axId val="35747712"/>
      </c:barChart>
      <c:catAx>
        <c:axId val="35746176"/>
        <c:scaling>
          <c:orientation val="minMax"/>
        </c:scaling>
        <c:delete val="0"/>
        <c:axPos val="b"/>
        <c:majorTickMark val="none"/>
        <c:minorTickMark val="none"/>
        <c:tickLblPos val="nextTo"/>
        <c:crossAx val="35747712"/>
        <c:crosses val="autoZero"/>
        <c:auto val="1"/>
        <c:lblAlgn val="ctr"/>
        <c:lblOffset val="100"/>
        <c:noMultiLvlLbl val="0"/>
      </c:catAx>
      <c:valAx>
        <c:axId val="35747712"/>
        <c:scaling>
          <c:orientation val="minMax"/>
        </c:scaling>
        <c:delete val="0"/>
        <c:axPos val="l"/>
        <c:numFmt formatCode="General" sourceLinked="1"/>
        <c:majorTickMark val="none"/>
        <c:minorTickMark val="none"/>
        <c:tickLblPos val="nextTo"/>
        <c:crossAx val="3574617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Agree</c:v>
                </c:pt>
              </c:strCache>
            </c:strRef>
          </c:tx>
          <c:invertIfNegative val="0"/>
          <c:cat>
            <c:strRef>
              <c:f>Sheet1!$A$2:$A$4</c:f>
              <c:strCache>
                <c:ptCount val="3"/>
                <c:pt idx="0">
                  <c:v>Small Farmers (34)</c:v>
                </c:pt>
                <c:pt idx="1">
                  <c:v>Large Farmers (63)</c:v>
                </c:pt>
                <c:pt idx="2">
                  <c:v>Service sector/ community agents (19)</c:v>
                </c:pt>
              </c:strCache>
            </c:strRef>
          </c:cat>
          <c:val>
            <c:numRef>
              <c:f>Sheet1!$B$2:$B$4</c:f>
              <c:numCache>
                <c:formatCode>General</c:formatCode>
                <c:ptCount val="3"/>
                <c:pt idx="0">
                  <c:v>14.7</c:v>
                </c:pt>
                <c:pt idx="1">
                  <c:v>20.6</c:v>
                </c:pt>
                <c:pt idx="2">
                  <c:v>73.7</c:v>
                </c:pt>
              </c:numCache>
            </c:numRef>
          </c:val>
        </c:ser>
        <c:ser>
          <c:idx val="1"/>
          <c:order val="1"/>
          <c:tx>
            <c:strRef>
              <c:f>Sheet1!$C$1</c:f>
              <c:strCache>
                <c:ptCount val="1"/>
                <c:pt idx="0">
                  <c:v>Uncertain/neutral</c:v>
                </c:pt>
              </c:strCache>
            </c:strRef>
          </c:tx>
          <c:invertIfNegative val="0"/>
          <c:cat>
            <c:strRef>
              <c:f>Sheet1!$A$2:$A$4</c:f>
              <c:strCache>
                <c:ptCount val="3"/>
                <c:pt idx="0">
                  <c:v>Small Farmers (34)</c:v>
                </c:pt>
                <c:pt idx="1">
                  <c:v>Large Farmers (63)</c:v>
                </c:pt>
                <c:pt idx="2">
                  <c:v>Service sector/ community agents (19)</c:v>
                </c:pt>
              </c:strCache>
            </c:strRef>
          </c:cat>
          <c:val>
            <c:numRef>
              <c:f>Sheet1!$C$2:$C$4</c:f>
              <c:numCache>
                <c:formatCode>General</c:formatCode>
                <c:ptCount val="3"/>
                <c:pt idx="0">
                  <c:v>44.1</c:v>
                </c:pt>
                <c:pt idx="1">
                  <c:v>47.6</c:v>
                </c:pt>
                <c:pt idx="2">
                  <c:v>5.3</c:v>
                </c:pt>
              </c:numCache>
            </c:numRef>
          </c:val>
        </c:ser>
        <c:ser>
          <c:idx val="2"/>
          <c:order val="2"/>
          <c:tx>
            <c:strRef>
              <c:f>Sheet1!$D$1</c:f>
              <c:strCache>
                <c:ptCount val="1"/>
                <c:pt idx="0">
                  <c:v>Disagree</c:v>
                </c:pt>
              </c:strCache>
            </c:strRef>
          </c:tx>
          <c:invertIfNegative val="0"/>
          <c:cat>
            <c:strRef>
              <c:f>Sheet1!$A$2:$A$4</c:f>
              <c:strCache>
                <c:ptCount val="3"/>
                <c:pt idx="0">
                  <c:v>Small Farmers (34)</c:v>
                </c:pt>
                <c:pt idx="1">
                  <c:v>Large Farmers (63)</c:v>
                </c:pt>
                <c:pt idx="2">
                  <c:v>Service sector/ community agents (19)</c:v>
                </c:pt>
              </c:strCache>
            </c:strRef>
          </c:cat>
          <c:val>
            <c:numRef>
              <c:f>Sheet1!$D$2:$D$4</c:f>
              <c:numCache>
                <c:formatCode>General</c:formatCode>
                <c:ptCount val="3"/>
                <c:pt idx="0">
                  <c:v>41.2</c:v>
                </c:pt>
                <c:pt idx="1">
                  <c:v>31.7</c:v>
                </c:pt>
                <c:pt idx="2">
                  <c:v>21.1</c:v>
                </c:pt>
              </c:numCache>
            </c:numRef>
          </c:val>
        </c:ser>
        <c:dLbls>
          <c:showLegendKey val="0"/>
          <c:showVal val="1"/>
          <c:showCatName val="0"/>
          <c:showSerName val="0"/>
          <c:showPercent val="0"/>
          <c:showBubbleSize val="0"/>
        </c:dLbls>
        <c:gapWidth val="75"/>
        <c:axId val="103017088"/>
        <c:axId val="103018880"/>
      </c:barChart>
      <c:catAx>
        <c:axId val="103017088"/>
        <c:scaling>
          <c:orientation val="minMax"/>
        </c:scaling>
        <c:delete val="0"/>
        <c:axPos val="b"/>
        <c:majorTickMark val="none"/>
        <c:minorTickMark val="none"/>
        <c:tickLblPos val="nextTo"/>
        <c:crossAx val="103018880"/>
        <c:crosses val="autoZero"/>
        <c:auto val="1"/>
        <c:lblAlgn val="ctr"/>
        <c:lblOffset val="100"/>
        <c:noMultiLvlLbl val="0"/>
      </c:catAx>
      <c:valAx>
        <c:axId val="103018880"/>
        <c:scaling>
          <c:orientation val="minMax"/>
        </c:scaling>
        <c:delete val="0"/>
        <c:axPos val="l"/>
        <c:numFmt formatCode="General" sourceLinked="1"/>
        <c:majorTickMark val="none"/>
        <c:minorTickMark val="none"/>
        <c:tickLblPos val="nextTo"/>
        <c:crossAx val="10301708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Agree</c:v>
                </c:pt>
              </c:strCache>
            </c:strRef>
          </c:tx>
          <c:invertIfNegative val="0"/>
          <c:cat>
            <c:strRef>
              <c:f>Sheet1!$A$2:$A$4</c:f>
              <c:strCache>
                <c:ptCount val="3"/>
                <c:pt idx="0">
                  <c:v>Small Farmers (34)</c:v>
                </c:pt>
                <c:pt idx="1">
                  <c:v>Large Farmers (63)</c:v>
                </c:pt>
                <c:pt idx="2">
                  <c:v>Service sector/ (19) community agents</c:v>
                </c:pt>
              </c:strCache>
            </c:strRef>
          </c:cat>
          <c:val>
            <c:numRef>
              <c:f>Sheet1!$B$2:$B$4</c:f>
              <c:numCache>
                <c:formatCode>General</c:formatCode>
                <c:ptCount val="3"/>
                <c:pt idx="0">
                  <c:v>61.8</c:v>
                </c:pt>
                <c:pt idx="1">
                  <c:v>52.4</c:v>
                </c:pt>
                <c:pt idx="2">
                  <c:v>73.7</c:v>
                </c:pt>
              </c:numCache>
            </c:numRef>
          </c:val>
        </c:ser>
        <c:ser>
          <c:idx val="1"/>
          <c:order val="1"/>
          <c:tx>
            <c:strRef>
              <c:f>Sheet1!$C$1</c:f>
              <c:strCache>
                <c:ptCount val="1"/>
                <c:pt idx="0">
                  <c:v>Uncertain/neutral</c:v>
                </c:pt>
              </c:strCache>
            </c:strRef>
          </c:tx>
          <c:invertIfNegative val="0"/>
          <c:cat>
            <c:strRef>
              <c:f>Sheet1!$A$2:$A$4</c:f>
              <c:strCache>
                <c:ptCount val="3"/>
                <c:pt idx="0">
                  <c:v>Small Farmers (34)</c:v>
                </c:pt>
                <c:pt idx="1">
                  <c:v>Large Farmers (63)</c:v>
                </c:pt>
                <c:pt idx="2">
                  <c:v>Service sector/ (19) community agents</c:v>
                </c:pt>
              </c:strCache>
            </c:strRef>
          </c:cat>
          <c:val>
            <c:numRef>
              <c:f>Sheet1!$C$2:$C$4</c:f>
              <c:numCache>
                <c:formatCode>General</c:formatCode>
                <c:ptCount val="3"/>
                <c:pt idx="0">
                  <c:v>23.5</c:v>
                </c:pt>
                <c:pt idx="1">
                  <c:v>38.1</c:v>
                </c:pt>
                <c:pt idx="2">
                  <c:v>0</c:v>
                </c:pt>
              </c:numCache>
            </c:numRef>
          </c:val>
        </c:ser>
        <c:ser>
          <c:idx val="2"/>
          <c:order val="2"/>
          <c:tx>
            <c:strRef>
              <c:f>Sheet1!$D$1</c:f>
              <c:strCache>
                <c:ptCount val="1"/>
                <c:pt idx="0">
                  <c:v>Disagree</c:v>
                </c:pt>
              </c:strCache>
            </c:strRef>
          </c:tx>
          <c:invertIfNegative val="0"/>
          <c:cat>
            <c:strRef>
              <c:f>Sheet1!$A$2:$A$4</c:f>
              <c:strCache>
                <c:ptCount val="3"/>
                <c:pt idx="0">
                  <c:v>Small Farmers (34)</c:v>
                </c:pt>
                <c:pt idx="1">
                  <c:v>Large Farmers (63)</c:v>
                </c:pt>
                <c:pt idx="2">
                  <c:v>Service sector/ (19) community agents</c:v>
                </c:pt>
              </c:strCache>
            </c:strRef>
          </c:cat>
          <c:val>
            <c:numRef>
              <c:f>Sheet1!$D$2:$D$4</c:f>
              <c:numCache>
                <c:formatCode>General</c:formatCode>
                <c:ptCount val="3"/>
                <c:pt idx="0">
                  <c:v>14.7</c:v>
                </c:pt>
                <c:pt idx="1">
                  <c:v>9.5</c:v>
                </c:pt>
                <c:pt idx="2">
                  <c:v>26.3</c:v>
                </c:pt>
              </c:numCache>
            </c:numRef>
          </c:val>
        </c:ser>
        <c:dLbls>
          <c:showLegendKey val="0"/>
          <c:showVal val="1"/>
          <c:showCatName val="0"/>
          <c:showSerName val="0"/>
          <c:showPercent val="0"/>
          <c:showBubbleSize val="0"/>
        </c:dLbls>
        <c:gapWidth val="75"/>
        <c:axId val="103085184"/>
        <c:axId val="103086720"/>
      </c:barChart>
      <c:catAx>
        <c:axId val="103085184"/>
        <c:scaling>
          <c:orientation val="minMax"/>
        </c:scaling>
        <c:delete val="0"/>
        <c:axPos val="b"/>
        <c:majorTickMark val="none"/>
        <c:minorTickMark val="none"/>
        <c:tickLblPos val="nextTo"/>
        <c:crossAx val="103086720"/>
        <c:crosses val="autoZero"/>
        <c:auto val="1"/>
        <c:lblAlgn val="ctr"/>
        <c:lblOffset val="100"/>
        <c:noMultiLvlLbl val="0"/>
      </c:catAx>
      <c:valAx>
        <c:axId val="103086720"/>
        <c:scaling>
          <c:orientation val="minMax"/>
        </c:scaling>
        <c:delete val="0"/>
        <c:axPos val="l"/>
        <c:numFmt formatCode="General" sourceLinked="1"/>
        <c:majorTickMark val="none"/>
        <c:minorTickMark val="none"/>
        <c:tickLblPos val="nextTo"/>
        <c:crossAx val="10308518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4F1DE-5DC8-4F13-A6A7-F4704086E994}" type="datetimeFigureOut">
              <a:rPr lang="en-US" smtClean="0"/>
              <a:pPr/>
              <a:t>5/29/2012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2A3B77C-96FD-4A74-B4E7-A2A97E64A695}" type="slidenum">
              <a:rPr lang="en-US" smtClean="0"/>
              <a:pPr/>
              <a:t>‹#›</a:t>
            </a:fld>
            <a:endParaRPr lang="en-US"/>
          </a:p>
        </p:txBody>
      </p:sp>
    </p:spTree>
    <p:extLst>
      <p:ext uri="{BB962C8B-B14F-4D97-AF65-F5344CB8AC3E}">
        <p14:creationId xmlns:p14="http://schemas.microsoft.com/office/powerpoint/2010/main" val="394145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a:t>
            </a:r>
            <a:r>
              <a:rPr lang="en-US" baseline="0" dirty="0" smtClean="0"/>
              <a:t> being here, I am excited to share with you the results of our study on networks for CA</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1</a:t>
            </a:fld>
            <a:endParaRPr lang="en-US"/>
          </a:p>
        </p:txBody>
      </p:sp>
    </p:spTree>
    <p:extLst>
      <p:ext uri="{BB962C8B-B14F-4D97-AF65-F5344CB8AC3E}">
        <p14:creationId xmlns:p14="http://schemas.microsoft.com/office/powerpoint/2010/main" val="120165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considerable portion of farmers have not made up their minds as to whether one should maintain a permanent crop cover, while the service sector and community agents overwhelmingly agree this is a good idea. </a:t>
            </a:r>
          </a:p>
          <a:p>
            <a:r>
              <a:rPr lang="en-US" baseline="0" dirty="0" smtClean="0"/>
              <a:t>-The number of undecided farmers presents an opportunity to present the case for cover cropping to farmers who have not made up their minds regarding maintaining a crop cover. However, the significant portion of small and large farmers who disagree with the principle means that strong evidence of the benefit of maintaining a crop cover be demonstrated to farmers. </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23</a:t>
            </a:fld>
            <a:endParaRPr lang="en-US"/>
          </a:p>
        </p:txBody>
      </p:sp>
    </p:spTree>
    <p:extLst>
      <p:ext uri="{BB962C8B-B14F-4D97-AF65-F5344CB8AC3E}">
        <p14:creationId xmlns:p14="http://schemas.microsoft.com/office/powerpoint/2010/main" val="311096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this chart demonstrates the pattern of the service sector and community agents holding stronger opinions than farmers. Nevertheless, a majority of individuals across the categories agree that tillage causes land degradation. However, larger farmers seem less decisive. What do you think may be causing this large degree of uncertainty among larger farmers?</a:t>
            </a:r>
          </a:p>
          <a:p>
            <a:endParaRPr lang="en-US" baseline="0" dirty="0" smtClean="0"/>
          </a:p>
          <a:p>
            <a:r>
              <a:rPr lang="en-US" baseline="0" dirty="0" smtClean="0"/>
              <a:t>The fact that the majority  agree with the idea that tillage causes land degradation </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24</a:t>
            </a:fld>
            <a:endParaRPr lang="en-US"/>
          </a:p>
        </p:txBody>
      </p:sp>
    </p:spTree>
    <p:extLst>
      <p:ext uri="{BB962C8B-B14F-4D97-AF65-F5344CB8AC3E}">
        <p14:creationId xmlns:p14="http://schemas.microsoft.com/office/powerpoint/2010/main" val="425297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with extension contact do</a:t>
            </a:r>
            <a:r>
              <a:rPr lang="en-US" baseline="0" dirty="0" smtClean="0"/>
              <a:t> not hold a different view than farmers without extension contact. Maintaining a permanent crop cover may be a priority message for extension. Alternatively, farmers without contact are more undecided, while more farmers with contact disagree that maintaining a permanent crop cover is a good idea. We should not read too much into this, but this could indicate that extension contact may not be currently promoting cover cropping. </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25</a:t>
            </a:fld>
            <a:endParaRPr lang="en-US"/>
          </a:p>
        </p:txBody>
      </p:sp>
    </p:spTree>
    <p:extLst>
      <p:ext uri="{BB962C8B-B14F-4D97-AF65-F5344CB8AC3E}">
        <p14:creationId xmlns:p14="http://schemas.microsoft.com/office/powerpoint/2010/main" val="860781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 with extension contact do</a:t>
            </a:r>
            <a:r>
              <a:rPr lang="en-US" baseline="0" dirty="0" smtClean="0"/>
              <a:t> not hold a different view than farmers without extension contact. Farmers may have come to this conclusion through experience, and not with the assistance of extension.</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26</a:t>
            </a:fld>
            <a:endParaRPr lang="en-US"/>
          </a:p>
        </p:txBody>
      </p:sp>
    </p:spTree>
    <p:extLst>
      <p:ext uri="{BB962C8B-B14F-4D97-AF65-F5344CB8AC3E}">
        <p14:creationId xmlns:p14="http://schemas.microsoft.com/office/powerpoint/2010/main" val="244110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6AF2B4-6A31-4FCC-BE70-B034B9899BEF}" type="slidenum">
              <a:rPr lang="en-US"/>
              <a:pPr fontAlgn="base">
                <a:spcBef>
                  <a:spcPct val="0"/>
                </a:spcBef>
                <a:spcAft>
                  <a:spcPct val="0"/>
                </a:spcAft>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060016-320D-47B4-AD6F-375BBC7E99AE}" type="slidenum">
              <a:rPr lang="en-US"/>
              <a:pPr fontAlgn="base">
                <a:spcBef>
                  <a:spcPct val="0"/>
                </a:spcBef>
                <a:spcAft>
                  <a:spcPct val="0"/>
                </a:spcAft>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6057B2-9CE1-401E-965F-DEBD1843C477}" type="slidenum">
              <a:rPr lang="en-US"/>
              <a:pPr fontAlgn="base">
                <a:spcBef>
                  <a:spcPct val="0"/>
                </a:spcBef>
                <a:spcAft>
                  <a:spcPct val="0"/>
                </a:spcAft>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mindset? –CA means</a:t>
            </a:r>
            <a:r>
              <a:rPr lang="en-US" baseline="0" dirty="0" smtClean="0"/>
              <a:t> a considerable shift from the way things are currently done</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12</a:t>
            </a:fld>
            <a:endParaRPr lang="en-US"/>
          </a:p>
        </p:txBody>
      </p:sp>
    </p:spTree>
    <p:extLst>
      <p:ext uri="{BB962C8B-B14F-4D97-AF65-F5344CB8AC3E}">
        <p14:creationId xmlns:p14="http://schemas.microsoft.com/office/powerpoint/2010/main" val="404031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Farmers</a:t>
            </a:r>
            <a:r>
              <a:rPr lang="en-US" baseline="0" dirty="0" smtClean="0"/>
              <a:t> generally have more contacts for information than for resources, as evidenced by the higher average and broader range. The maximum response for info is 17 v. 10 for resource contacts. </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15</a:t>
            </a:fld>
            <a:endParaRPr lang="en-US"/>
          </a:p>
        </p:txBody>
      </p:sp>
    </p:spTree>
    <p:extLst>
      <p:ext uri="{BB962C8B-B14F-4D97-AF65-F5344CB8AC3E}">
        <p14:creationId xmlns:p14="http://schemas.microsoft.com/office/powerpoint/2010/main" val="2599684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16</a:t>
            </a:fld>
            <a:endParaRPr lang="en-US"/>
          </a:p>
        </p:txBody>
      </p:sp>
    </p:spTree>
    <p:extLst>
      <p:ext uri="{BB962C8B-B14F-4D97-AF65-F5344CB8AC3E}">
        <p14:creationId xmlns:p14="http://schemas.microsoft.com/office/powerpoint/2010/main" val="329384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a:t>
            </a:r>
            <a:r>
              <a:rPr lang="en-US" baseline="0" dirty="0" smtClean="0"/>
              <a:t> of local actors advising on CA. Most frequently reported persons in the network are those who are close to where people live</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17</a:t>
            </a:fld>
            <a:endParaRPr lang="en-US"/>
          </a:p>
        </p:txBody>
      </p:sp>
    </p:spTree>
    <p:extLst>
      <p:ext uri="{BB962C8B-B14F-4D97-AF65-F5344CB8AC3E}">
        <p14:creationId xmlns:p14="http://schemas.microsoft.com/office/powerpoint/2010/main" val="231977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Unanimously strong support for crop</a:t>
            </a:r>
            <a:r>
              <a:rPr lang="en-US" baseline="0" dirty="0" smtClean="0"/>
              <a:t> rotation </a:t>
            </a:r>
            <a:endParaRPr lang="en-US" dirty="0"/>
          </a:p>
        </p:txBody>
      </p:sp>
      <p:sp>
        <p:nvSpPr>
          <p:cNvPr id="4" name="Slide Number Placeholder 3"/>
          <p:cNvSpPr>
            <a:spLocks noGrp="1"/>
          </p:cNvSpPr>
          <p:nvPr>
            <p:ph type="sldNum" sz="quarter" idx="10"/>
          </p:nvPr>
        </p:nvSpPr>
        <p:spPr/>
        <p:txBody>
          <a:bodyPr/>
          <a:lstStyle/>
          <a:p>
            <a:fld id="{52A3B77C-96FD-4A74-B4E7-A2A97E64A695}" type="slidenum">
              <a:rPr lang="en-US" smtClean="0"/>
              <a:pPr/>
              <a:t>22</a:t>
            </a:fld>
            <a:endParaRPr lang="en-US"/>
          </a:p>
        </p:txBody>
      </p:sp>
    </p:spTree>
    <p:extLst>
      <p:ext uri="{BB962C8B-B14F-4D97-AF65-F5344CB8AC3E}">
        <p14:creationId xmlns:p14="http://schemas.microsoft.com/office/powerpoint/2010/main" val="182481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2F32F7-F093-40D3-80E5-D2FC73FACAE3}"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F32F7-F093-40D3-80E5-D2FC73FACAE3}"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F32F7-F093-40D3-80E5-D2FC73FACAE3}"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F32F7-F093-40D3-80E5-D2FC73FACAE3}"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2F32F7-F093-40D3-80E5-D2FC73FACAE3}" type="datetimeFigureOut">
              <a:rPr lang="en-US" smtClean="0"/>
              <a:pPr/>
              <a:t>5/29/2012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2F32F7-F093-40D3-80E5-D2FC73FACAE3}"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2F32F7-F093-40D3-80E5-D2FC73FACAE3}" type="datetimeFigureOut">
              <a:rPr lang="en-US" smtClean="0"/>
              <a:pPr/>
              <a:t>5/29/2012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2F32F7-F093-40D3-80E5-D2FC73FACAE3}" type="datetimeFigureOut">
              <a:rPr lang="en-US" smtClean="0"/>
              <a:pPr/>
              <a:t>5/29/2012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F32F7-F093-40D3-80E5-D2FC73FACAE3}" type="datetimeFigureOut">
              <a:rPr lang="en-US" smtClean="0"/>
              <a:pPr/>
              <a:t>5/29/2012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5959B-B5AF-44C8-9857-CDF18F4A79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F32F7-F093-40D3-80E5-D2FC73FACAE3}" type="datetimeFigureOut">
              <a:rPr lang="en-US" smtClean="0"/>
              <a:pPr/>
              <a:t>5/29/2012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5959B-B5AF-44C8-9857-CDF18F4A7921}"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2F32F7-F093-40D3-80E5-D2FC73FACAE3}" type="datetimeFigureOut">
              <a:rPr lang="en-US" smtClean="0"/>
              <a:pPr/>
              <a:t>5/29/2012</a:t>
            </a:fld>
            <a:endParaRPr lang="en-US"/>
          </a:p>
        </p:txBody>
      </p:sp>
      <p:sp>
        <p:nvSpPr>
          <p:cNvPr id="9" name="Slide Number Placeholder 8"/>
          <p:cNvSpPr>
            <a:spLocks noGrp="1"/>
          </p:cNvSpPr>
          <p:nvPr>
            <p:ph type="sldNum" sz="quarter" idx="11"/>
          </p:nvPr>
        </p:nvSpPr>
        <p:spPr/>
        <p:txBody>
          <a:bodyPr/>
          <a:lstStyle/>
          <a:p>
            <a:fld id="{6FB5959B-B5AF-44C8-9857-CDF18F4A7921}"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B5959B-B5AF-44C8-9857-CDF18F4A7921}"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52F32F7-F093-40D3-80E5-D2FC73FACAE3}" type="datetimeFigureOut">
              <a:rPr lang="en-US" smtClean="0"/>
              <a:pPr/>
              <a:t>5/29/2012</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 y="1066800"/>
            <a:ext cx="8329613" cy="1472184"/>
          </a:xfrm>
        </p:spPr>
        <p:txBody>
          <a:bodyPr>
            <a:normAutofit fontScale="90000"/>
          </a:bodyPr>
          <a:lstStyle/>
          <a:p>
            <a:r>
              <a:rPr lang="en-US" dirty="0" smtClean="0"/>
              <a:t/>
            </a:r>
            <a:br>
              <a:rPr lang="en-US" dirty="0" smtClean="0"/>
            </a:br>
            <a:r>
              <a:rPr lang="en-US" dirty="0" smtClean="0"/>
              <a:t/>
            </a:r>
            <a:br>
              <a:rPr lang="en-US" dirty="0" smtClean="0"/>
            </a:br>
            <a:r>
              <a:rPr lang="en-US" sz="6700" dirty="0" smtClean="0"/>
              <a:t> </a:t>
            </a:r>
            <a:r>
              <a:rPr lang="en-US" sz="4900" dirty="0" smtClean="0"/>
              <a:t/>
            </a:r>
            <a:br>
              <a:rPr lang="en-US" sz="4900" dirty="0" smtClean="0"/>
            </a:br>
            <a:r>
              <a:rPr lang="en-US" sz="4400" dirty="0" smtClean="0"/>
              <a:t>Technology Networks for Conservation Agriculture:</a:t>
            </a:r>
            <a:r>
              <a:rPr lang="en-US" sz="4400" dirty="0"/>
              <a:t> </a:t>
            </a:r>
            <a:r>
              <a:rPr lang="en-US" sz="4400" dirty="0" err="1" smtClean="0"/>
              <a:t>Kapchorwa</a:t>
            </a:r>
            <a:r>
              <a:rPr lang="en-US" sz="4400" dirty="0" smtClean="0"/>
              <a:t>, Uganda</a:t>
            </a:r>
            <a:endParaRPr lang="en-US" sz="2200" b="1" dirty="0">
              <a:effectLst/>
            </a:endParaRPr>
          </a:p>
        </p:txBody>
      </p:sp>
      <p:sp>
        <p:nvSpPr>
          <p:cNvPr id="3" name="Subtitle 2"/>
          <p:cNvSpPr>
            <a:spLocks noGrp="1"/>
          </p:cNvSpPr>
          <p:nvPr>
            <p:ph type="subTitle" idx="1"/>
          </p:nvPr>
        </p:nvSpPr>
        <p:spPr>
          <a:xfrm>
            <a:off x="228600" y="2743200"/>
            <a:ext cx="7428715" cy="2057400"/>
          </a:xfrm>
        </p:spPr>
        <p:txBody>
          <a:bodyPr>
            <a:noAutofit/>
          </a:bodyPr>
          <a:lstStyle/>
          <a:p>
            <a:r>
              <a:rPr lang="en-US" dirty="0" smtClean="0">
                <a:solidFill>
                  <a:schemeClr val="accent5"/>
                </a:solidFill>
              </a:rPr>
              <a:t>Rita Laker-</a:t>
            </a:r>
            <a:r>
              <a:rPr lang="en-US" dirty="0" err="1" smtClean="0">
                <a:solidFill>
                  <a:schemeClr val="accent5"/>
                </a:solidFill>
              </a:rPr>
              <a:t>Ojok</a:t>
            </a:r>
            <a:endParaRPr lang="en-US" dirty="0" smtClean="0">
              <a:solidFill>
                <a:schemeClr val="accent5"/>
              </a:solidFill>
            </a:endParaRPr>
          </a:p>
          <a:p>
            <a:r>
              <a:rPr lang="en-US" dirty="0" smtClean="0">
                <a:solidFill>
                  <a:schemeClr val="accent5"/>
                </a:solidFill>
              </a:rPr>
              <a:t>Dominic </a:t>
            </a:r>
            <a:r>
              <a:rPr lang="en-US" dirty="0" err="1" smtClean="0">
                <a:solidFill>
                  <a:schemeClr val="accent5"/>
                </a:solidFill>
              </a:rPr>
              <a:t>Sikuku</a:t>
            </a:r>
            <a:endParaRPr lang="en-US" smtClean="0">
              <a:solidFill>
                <a:schemeClr val="accent5"/>
              </a:solidFill>
            </a:endParaRPr>
          </a:p>
          <a:p>
            <a:r>
              <a:rPr lang="en-US" smtClean="0">
                <a:solidFill>
                  <a:schemeClr val="accent5"/>
                </a:solidFill>
              </a:rPr>
              <a:t>Jennifer </a:t>
            </a:r>
            <a:r>
              <a:rPr lang="en-US" dirty="0" smtClean="0">
                <a:solidFill>
                  <a:schemeClr val="accent5"/>
                </a:solidFill>
              </a:rPr>
              <a:t>Lamb</a:t>
            </a:r>
          </a:p>
          <a:p>
            <a:r>
              <a:rPr lang="en-US" dirty="0" smtClean="0">
                <a:solidFill>
                  <a:schemeClr val="accent5"/>
                </a:solidFill>
              </a:rPr>
              <a:t>SANREM CRSP</a:t>
            </a:r>
          </a:p>
          <a:p>
            <a:r>
              <a:rPr lang="en-US" dirty="0" smtClean="0">
                <a:solidFill>
                  <a:schemeClr val="accent5"/>
                </a:solidFill>
              </a:rPr>
              <a:t>Technology Networks Workshop</a:t>
            </a:r>
          </a:p>
          <a:p>
            <a:r>
              <a:rPr lang="en-US" dirty="0" err="1" smtClean="0">
                <a:solidFill>
                  <a:schemeClr val="accent5"/>
                </a:solidFill>
              </a:rPr>
              <a:t>Kapchorwa</a:t>
            </a:r>
            <a:r>
              <a:rPr lang="en-US" dirty="0" smtClean="0">
                <a:solidFill>
                  <a:schemeClr val="accent5"/>
                </a:solidFill>
              </a:rPr>
              <a:t>, Uganda</a:t>
            </a:r>
          </a:p>
          <a:p>
            <a:r>
              <a:rPr lang="en-US" dirty="0" smtClean="0">
                <a:solidFill>
                  <a:schemeClr val="accent5"/>
                </a:solidFill>
              </a:rPr>
              <a:t>February 10, 2012</a:t>
            </a:r>
          </a:p>
        </p:txBody>
      </p:sp>
      <p:grpSp>
        <p:nvGrpSpPr>
          <p:cNvPr id="4" name="Group 162"/>
          <p:cNvGrpSpPr>
            <a:grpSpLocks/>
          </p:cNvGrpSpPr>
          <p:nvPr/>
        </p:nvGrpSpPr>
        <p:grpSpPr bwMode="auto">
          <a:xfrm>
            <a:off x="3962400" y="3407391"/>
            <a:ext cx="4100513" cy="2688609"/>
            <a:chOff x="888990" y="1328037"/>
            <a:chExt cx="8040896" cy="5272314"/>
          </a:xfrm>
          <a:solidFill>
            <a:schemeClr val="tx2"/>
          </a:solidFill>
        </p:grpSpPr>
        <p:sp>
          <p:nvSpPr>
            <p:cNvPr id="5" name="Flowchart: Connector 4"/>
            <p:cNvSpPr/>
            <p:nvPr/>
          </p:nvSpPr>
          <p:spPr>
            <a:xfrm>
              <a:off x="3251251" y="2713984"/>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lowchart: Connector 5"/>
            <p:cNvSpPr/>
            <p:nvPr/>
          </p:nvSpPr>
          <p:spPr>
            <a:xfrm>
              <a:off x="2794039" y="3526819"/>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lowchart: Connector 6"/>
            <p:cNvSpPr/>
            <p:nvPr/>
          </p:nvSpPr>
          <p:spPr>
            <a:xfrm>
              <a:off x="6762892" y="204720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Connector 7"/>
            <p:cNvSpPr/>
            <p:nvPr/>
          </p:nvSpPr>
          <p:spPr>
            <a:xfrm>
              <a:off x="4978496" y="2942594"/>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lowchart: Connector 8"/>
            <p:cNvSpPr/>
            <p:nvPr/>
          </p:nvSpPr>
          <p:spPr>
            <a:xfrm>
              <a:off x="2547971" y="6143131"/>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lowchart: Connector 9"/>
            <p:cNvSpPr/>
            <p:nvPr/>
          </p:nvSpPr>
          <p:spPr>
            <a:xfrm>
              <a:off x="4521284" y="3984039"/>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Connector 10"/>
            <p:cNvSpPr/>
            <p:nvPr/>
          </p:nvSpPr>
          <p:spPr>
            <a:xfrm>
              <a:off x="4292678" y="204720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Connector 11"/>
            <p:cNvSpPr/>
            <p:nvPr/>
          </p:nvSpPr>
          <p:spPr>
            <a:xfrm>
              <a:off x="5904033" y="4269801"/>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lowchart: Connector 12"/>
            <p:cNvSpPr/>
            <p:nvPr/>
          </p:nvSpPr>
          <p:spPr>
            <a:xfrm>
              <a:off x="1862153" y="5914522"/>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Connector 13"/>
            <p:cNvSpPr/>
            <p:nvPr/>
          </p:nvSpPr>
          <p:spPr>
            <a:xfrm>
              <a:off x="5675427" y="2504425"/>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Connector 14"/>
            <p:cNvSpPr/>
            <p:nvPr/>
          </p:nvSpPr>
          <p:spPr>
            <a:xfrm>
              <a:off x="1862153" y="456032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lowchart: Connector 15"/>
            <p:cNvSpPr/>
            <p:nvPr/>
          </p:nvSpPr>
          <p:spPr>
            <a:xfrm>
              <a:off x="5218215" y="3755429"/>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lowchart: Connector 16"/>
            <p:cNvSpPr/>
            <p:nvPr/>
          </p:nvSpPr>
          <p:spPr>
            <a:xfrm>
              <a:off x="7220104" y="3399814"/>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Connector 17"/>
            <p:cNvSpPr/>
            <p:nvPr/>
          </p:nvSpPr>
          <p:spPr>
            <a:xfrm>
              <a:off x="7448710" y="2702871"/>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Connector 18"/>
            <p:cNvSpPr/>
            <p:nvPr/>
          </p:nvSpPr>
          <p:spPr>
            <a:xfrm>
              <a:off x="6762892" y="5246155"/>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Flowchart: Connector 19"/>
            <p:cNvSpPr/>
            <p:nvPr/>
          </p:nvSpPr>
          <p:spPr>
            <a:xfrm>
              <a:off x="2319365" y="2256765"/>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7677316" y="456032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Connector 21"/>
            <p:cNvSpPr/>
            <p:nvPr/>
          </p:nvSpPr>
          <p:spPr>
            <a:xfrm>
              <a:off x="8472674" y="5268381"/>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Connector 22"/>
            <p:cNvSpPr/>
            <p:nvPr/>
          </p:nvSpPr>
          <p:spPr>
            <a:xfrm>
              <a:off x="1633547" y="5228692"/>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Connector 23"/>
            <p:cNvSpPr/>
            <p:nvPr/>
          </p:nvSpPr>
          <p:spPr>
            <a:xfrm>
              <a:off x="2547971" y="5228692"/>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Flowchart: Connector 24"/>
            <p:cNvSpPr/>
            <p:nvPr/>
          </p:nvSpPr>
          <p:spPr>
            <a:xfrm>
              <a:off x="3632261" y="4212649"/>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lowchart: Connector 25"/>
            <p:cNvSpPr/>
            <p:nvPr/>
          </p:nvSpPr>
          <p:spPr>
            <a:xfrm>
              <a:off x="6132639" y="3298209"/>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lowchart: Connector 26"/>
            <p:cNvSpPr/>
            <p:nvPr/>
          </p:nvSpPr>
          <p:spPr>
            <a:xfrm>
              <a:off x="5218215" y="158998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Flowchart: Connector 27"/>
            <p:cNvSpPr/>
            <p:nvPr/>
          </p:nvSpPr>
          <p:spPr>
            <a:xfrm>
              <a:off x="6991498" y="4103106"/>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Connector 28"/>
            <p:cNvSpPr/>
            <p:nvPr/>
          </p:nvSpPr>
          <p:spPr>
            <a:xfrm>
              <a:off x="4521284" y="5000082"/>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Connector 29"/>
            <p:cNvSpPr/>
            <p:nvPr/>
          </p:nvSpPr>
          <p:spPr>
            <a:xfrm>
              <a:off x="6077074" y="5017545"/>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16200000" flipH="1">
              <a:off x="2066940" y="4757190"/>
              <a:ext cx="723931" cy="676292"/>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862153" y="5457302"/>
              <a:ext cx="904898" cy="1587"/>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2090759" y="5474765"/>
              <a:ext cx="676292" cy="668367"/>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rot="5400000">
              <a:off x="2330470" y="5909759"/>
              <a:ext cx="898564" cy="2857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2090745" y="4542865"/>
              <a:ext cx="1600269" cy="22860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16200000" flipH="1">
              <a:off x="2141550" y="2891796"/>
              <a:ext cx="1270054" cy="457212"/>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547971" y="2485375"/>
              <a:ext cx="860447" cy="47627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38" name="Straight Connector 37"/>
            <p:cNvCxnSpPr>
              <a:stCxn id="6" idx="7"/>
            </p:cNvCxnSpPr>
            <p:nvPr/>
          </p:nvCxnSpPr>
          <p:spPr>
            <a:xfrm rot="5400000" flipH="1" flipV="1">
              <a:off x="3079793" y="3264872"/>
              <a:ext cx="433407" cy="223844"/>
            </a:xfrm>
            <a:prstGeom prst="line">
              <a:avLst/>
            </a:prstGeom>
            <a:grpFill/>
            <a:ln w="508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3408418" y="2942594"/>
              <a:ext cx="1809797" cy="22861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16200000" flipH="1">
              <a:off x="4418087" y="2359962"/>
              <a:ext cx="903326" cy="696931"/>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16200000" flipH="1">
              <a:off x="4897524" y="3491895"/>
              <a:ext cx="869987" cy="22860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flipV="1">
              <a:off x="4797516" y="3984039"/>
              <a:ext cx="638192" cy="22861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3908493" y="4212649"/>
              <a:ext cx="889023" cy="17622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908493" y="4498411"/>
              <a:ext cx="841397" cy="730281"/>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16200000" flipH="1">
              <a:off x="4241868" y="4720670"/>
              <a:ext cx="1016044" cy="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218215" y="3160091"/>
              <a:ext cx="1087465" cy="344503"/>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5265841" y="2713984"/>
              <a:ext cx="612791" cy="412768"/>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4521284" y="1785257"/>
              <a:ext cx="925537" cy="471508"/>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5943721" y="2256765"/>
              <a:ext cx="1047777" cy="514372"/>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7039124" y="2331380"/>
              <a:ext cx="638192" cy="611214"/>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7260581" y="3176762"/>
              <a:ext cx="604864" cy="22860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16200000" flipH="1">
              <a:off x="6379494" y="3548258"/>
              <a:ext cx="862049" cy="819171"/>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5435708" y="4041191"/>
              <a:ext cx="641367" cy="45722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10800000" flipV="1">
              <a:off x="6132639" y="4388868"/>
              <a:ext cx="1087465" cy="109543"/>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rot="10800000" flipV="1">
              <a:off x="6305680" y="4388868"/>
              <a:ext cx="914424" cy="857287"/>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7315356" y="4388868"/>
              <a:ext cx="590565" cy="344503"/>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rot="5400000">
              <a:off x="6527133" y="4861391"/>
              <a:ext cx="1204965" cy="180980"/>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rot="16200000" flipH="1">
              <a:off x="7966242" y="4763542"/>
              <a:ext cx="708055" cy="793771"/>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rot="16200000" flipH="1">
              <a:off x="7177232" y="4004680"/>
              <a:ext cx="1047795" cy="40958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sp>
          <p:nvSpPr>
            <p:cNvPr id="60" name="Flowchart: Connector 59"/>
            <p:cNvSpPr/>
            <p:nvPr/>
          </p:nvSpPr>
          <p:spPr>
            <a:xfrm>
              <a:off x="2243163" y="1328037"/>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Flowchart: Connector 60"/>
            <p:cNvSpPr/>
            <p:nvPr/>
          </p:nvSpPr>
          <p:spPr>
            <a:xfrm>
              <a:off x="1633547" y="1556647"/>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Flowchart: Connector 61"/>
            <p:cNvSpPr/>
            <p:nvPr/>
          </p:nvSpPr>
          <p:spPr>
            <a:xfrm>
              <a:off x="1633547" y="2245651"/>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Flowchart: Connector 62"/>
            <p:cNvSpPr/>
            <p:nvPr/>
          </p:nvSpPr>
          <p:spPr>
            <a:xfrm>
              <a:off x="888990" y="1951952"/>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Flowchart: Connector 63"/>
            <p:cNvSpPr/>
            <p:nvPr/>
          </p:nvSpPr>
          <p:spPr>
            <a:xfrm>
              <a:off x="1633547" y="2942594"/>
              <a:ext cx="457212" cy="457220"/>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5" name="Straight Connector 64"/>
            <p:cNvCxnSpPr/>
            <p:nvPr/>
          </p:nvCxnSpPr>
          <p:spPr>
            <a:xfrm rot="16200000" flipH="1">
              <a:off x="1838334" y="1785262"/>
              <a:ext cx="723931" cy="676292"/>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1184273" y="1785257"/>
              <a:ext cx="677881" cy="433407"/>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a:off x="1903429" y="2485375"/>
              <a:ext cx="635016" cy="19051"/>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1870090" y="2485375"/>
              <a:ext cx="677881" cy="674716"/>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rot="16200000" flipH="1">
              <a:off x="2063762" y="2001166"/>
              <a:ext cx="928728" cy="39689"/>
            </a:xfrm>
            <a:prstGeom prst="line">
              <a:avLst/>
            </a:prstGeom>
            <a:grpFill/>
            <a:ln w="50800">
              <a:solidFill>
                <a:schemeClr val="tx2"/>
              </a:solidFill>
            </a:ln>
          </p:spPr>
          <p:style>
            <a:lnRef idx="1">
              <a:schemeClr val="dk1"/>
            </a:lnRef>
            <a:fillRef idx="0">
              <a:schemeClr val="dk1"/>
            </a:fillRef>
            <a:effectRef idx="0">
              <a:schemeClr val="dk1"/>
            </a:effectRef>
            <a:fontRef idx="minor">
              <a:schemeClr val="tx1"/>
            </a:fontRef>
          </p:style>
        </p:cxnSp>
      </p:grpSp>
      <p:pic>
        <p:nvPicPr>
          <p:cNvPr id="71" name="Picture 8" descr="usaidCMYK"/>
          <p:cNvPicPr>
            <a:picLocks noChangeAspect="1" noChangeArrowheads="1"/>
          </p:cNvPicPr>
          <p:nvPr/>
        </p:nvPicPr>
        <p:blipFill>
          <a:blip r:embed="rId3" cstate="print"/>
          <a:srcRect/>
          <a:stretch>
            <a:fillRect/>
          </a:stretch>
        </p:blipFill>
        <p:spPr bwMode="auto">
          <a:xfrm>
            <a:off x="1371600" y="6143625"/>
            <a:ext cx="1873250" cy="561975"/>
          </a:xfrm>
          <a:prstGeom prst="rect">
            <a:avLst/>
          </a:prstGeom>
          <a:noFill/>
          <a:ln w="9525">
            <a:noFill/>
            <a:miter lim="800000"/>
            <a:headEnd/>
            <a:tailEnd/>
          </a:ln>
        </p:spPr>
      </p:pic>
      <p:pic>
        <p:nvPicPr>
          <p:cNvPr id="593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7" y="5367337"/>
            <a:ext cx="1166813"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54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solidFill>
                  <a:srgbClr val="7B9899"/>
                </a:solidFill>
              </a:rPr>
              <a:t>Principles and procedures</a:t>
            </a:r>
          </a:p>
        </p:txBody>
      </p:sp>
      <p:sp>
        <p:nvSpPr>
          <p:cNvPr id="3" name="Content Placeholder 2"/>
          <p:cNvSpPr>
            <a:spLocks noGrp="1"/>
          </p:cNvSpPr>
          <p:nvPr>
            <p:ph sz="quarter" idx="1"/>
          </p:nvPr>
        </p:nvSpPr>
        <p:spPr>
          <a:xfrm>
            <a:off x="152400" y="1219200"/>
            <a:ext cx="8156575" cy="4800600"/>
          </a:xfrm>
        </p:spPr>
        <p:txBody>
          <a:bodyPr>
            <a:noAutofit/>
          </a:bodyPr>
          <a:lstStyle/>
          <a:p>
            <a:pPr marL="274320" indent="-274320" fontAlgn="auto">
              <a:spcAft>
                <a:spcPts val="0"/>
              </a:spcAft>
              <a:buFont typeface="Wingdings 2"/>
              <a:buChar char=""/>
              <a:defRPr/>
            </a:pPr>
            <a:r>
              <a:rPr lang="en-US" sz="3200" b="1" dirty="0" smtClean="0"/>
              <a:t>This project conducts research with individuals and communities is on a voluntary basis.  </a:t>
            </a:r>
          </a:p>
          <a:p>
            <a:pPr marL="274320" indent="-274320" fontAlgn="auto">
              <a:spcAft>
                <a:spcPts val="0"/>
              </a:spcAft>
              <a:buFont typeface="Wingdings 2"/>
              <a:buChar char=""/>
              <a:defRPr/>
            </a:pPr>
            <a:r>
              <a:rPr lang="en-US" sz="3200" b="1" dirty="0" smtClean="0"/>
              <a:t>Successful learning occurs when individuals choose of their own accord to think and act in new ways.  </a:t>
            </a:r>
          </a:p>
          <a:p>
            <a:pPr marL="274320" indent="-274320" fontAlgn="auto">
              <a:spcAft>
                <a:spcPts val="0"/>
              </a:spcAft>
              <a:buFont typeface="Wingdings 2"/>
              <a:buChar char=""/>
              <a:defRPr/>
            </a:pPr>
            <a:r>
              <a:rPr lang="en-US" sz="3200" b="1" dirty="0" smtClean="0"/>
              <a:t>Our job is to present and test new ideas and technologies with those communities and community members who are interested in actively learning about new ways to manage their resources.</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 in the process</a:t>
            </a:r>
            <a:endParaRPr lang="en-US" dirty="0"/>
          </a:p>
        </p:txBody>
      </p:sp>
      <p:sp>
        <p:nvSpPr>
          <p:cNvPr id="3" name="Content Placeholder 2"/>
          <p:cNvSpPr>
            <a:spLocks noGrp="1"/>
          </p:cNvSpPr>
          <p:nvPr>
            <p:ph sz="quarter" idx="1"/>
          </p:nvPr>
        </p:nvSpPr>
        <p:spPr>
          <a:xfrm>
            <a:off x="304800" y="1371600"/>
            <a:ext cx="7620000" cy="4800600"/>
          </a:xfrm>
        </p:spPr>
        <p:txBody>
          <a:bodyPr>
            <a:noAutofit/>
          </a:bodyPr>
          <a:lstStyle/>
          <a:p>
            <a:r>
              <a:rPr lang="en-US" sz="2800" b="1" dirty="0" smtClean="0"/>
              <a:t>This is a 4 year project. We have 3 years left.</a:t>
            </a:r>
          </a:p>
          <a:p>
            <a:r>
              <a:rPr lang="en-US" sz="2800" b="1" dirty="0" smtClean="0"/>
              <a:t>We have done the baseline data collection to understand the local production system before the project, and to try to understand what people’s thinking about CA was before we started.  Today’s presentation is to show you some of the results of that baseline study.</a:t>
            </a:r>
          </a:p>
          <a:p>
            <a:r>
              <a:rPr lang="en-US" sz="2800" b="1" dirty="0" smtClean="0"/>
              <a:t>We have also completed the first year of experimental trials to begin testing CA principles in Uganda and those results are being analyzed.  They will also be shared with you soon.</a:t>
            </a:r>
            <a:endParaRPr 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752600"/>
            <a:ext cx="3962400" cy="4114800"/>
          </a:xfrm>
        </p:spPr>
        <p:txBody>
          <a:bodyPr>
            <a:normAutofit/>
          </a:bodyPr>
          <a:lstStyle/>
          <a:p>
            <a:r>
              <a:rPr lang="en-US" sz="2400" dirty="0" smtClean="0"/>
              <a:t>Successful Conservation Agriculture requires:</a:t>
            </a:r>
          </a:p>
          <a:p>
            <a:pPr lvl="1"/>
            <a:r>
              <a:rPr lang="en-US" sz="1800" dirty="0" smtClean="0"/>
              <a:t>Broad based support network</a:t>
            </a:r>
          </a:p>
          <a:p>
            <a:pPr lvl="1"/>
            <a:r>
              <a:rPr lang="en-US" sz="1800" b="1" dirty="0" smtClean="0"/>
              <a:t>Change</a:t>
            </a:r>
            <a:r>
              <a:rPr lang="en-US" sz="1800" dirty="0" smtClean="0"/>
              <a:t> in mindset regarding agricultural production practices</a:t>
            </a:r>
            <a:endParaRPr lang="en-US" sz="2600" dirty="0" smtClean="0"/>
          </a:p>
          <a:p>
            <a:r>
              <a:rPr lang="en-US" sz="2400" dirty="0" smtClean="0"/>
              <a:t>Everyone has to be involved </a:t>
            </a:r>
          </a:p>
          <a:p>
            <a:pPr lvl="1"/>
            <a:r>
              <a:rPr lang="en-US" sz="1800" dirty="0" smtClean="0"/>
              <a:t>Why we have tried to bring you all here today</a:t>
            </a:r>
          </a:p>
          <a:p>
            <a:endParaRPr lang="en-US" dirty="0" smtClean="0"/>
          </a:p>
          <a:p>
            <a:endParaRPr lang="en-US" dirty="0" smtClean="0"/>
          </a:p>
          <a:p>
            <a:pPr lvl="1"/>
            <a:endParaRPr lang="en-US"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175" t="14932" r="3762" b="2735"/>
          <a:stretch/>
        </p:blipFill>
        <p:spPr>
          <a:xfrm>
            <a:off x="4536066" y="2148947"/>
            <a:ext cx="3541134" cy="2801076"/>
          </a:xfrm>
          <a:prstGeom prst="rect">
            <a:avLst/>
          </a:prstGeom>
          <a:ln>
            <a:noFill/>
          </a:ln>
          <a:effectLst>
            <a:softEdge rad="112500"/>
          </a:effectLst>
        </p:spPr>
      </p:pic>
      <p:sp>
        <p:nvSpPr>
          <p:cNvPr id="8" name="TextBox 7"/>
          <p:cNvSpPr txBox="1"/>
          <p:nvPr/>
        </p:nvSpPr>
        <p:spPr>
          <a:xfrm>
            <a:off x="4724400" y="4873823"/>
            <a:ext cx="3429000" cy="307777"/>
          </a:xfrm>
          <a:prstGeom prst="rect">
            <a:avLst/>
          </a:prstGeom>
          <a:noFill/>
        </p:spPr>
        <p:txBody>
          <a:bodyPr wrap="square" rtlCol="0">
            <a:spAutoFit/>
          </a:bodyPr>
          <a:lstStyle/>
          <a:p>
            <a:r>
              <a:rPr lang="en-US" sz="1400" dirty="0" smtClean="0"/>
              <a:t>The plow is a familiar sight in </a:t>
            </a:r>
            <a:r>
              <a:rPr lang="en-US" sz="1400" dirty="0" err="1" smtClean="0"/>
              <a:t>Kapchorwa</a:t>
            </a:r>
            <a:endParaRPr lang="en-US" sz="1400" dirty="0"/>
          </a:p>
        </p:txBody>
      </p:sp>
    </p:spTree>
    <p:extLst>
      <p:ext uri="{BB962C8B-B14F-4D97-AF65-F5344CB8AC3E}">
        <p14:creationId xmlns:p14="http://schemas.microsoft.com/office/powerpoint/2010/main" val="420384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Process</a:t>
            </a:r>
            <a:endParaRPr lang="en-US" dirty="0"/>
          </a:p>
        </p:txBody>
      </p:sp>
      <p:sp>
        <p:nvSpPr>
          <p:cNvPr id="3" name="Content Placeholder 2"/>
          <p:cNvSpPr>
            <a:spLocks noGrp="1"/>
          </p:cNvSpPr>
          <p:nvPr>
            <p:ph idx="1"/>
          </p:nvPr>
        </p:nvSpPr>
        <p:spPr>
          <a:xfrm>
            <a:off x="457200" y="1371600"/>
            <a:ext cx="7620000" cy="5029200"/>
          </a:xfrm>
        </p:spPr>
        <p:txBody>
          <a:bodyPr>
            <a:normAutofit lnSpcReduction="10000"/>
          </a:bodyPr>
          <a:lstStyle/>
          <a:p>
            <a:r>
              <a:rPr lang="en-US" sz="2900" dirty="0"/>
              <a:t>Focus Groups in 2010</a:t>
            </a:r>
          </a:p>
          <a:p>
            <a:pPr lvl="1"/>
            <a:r>
              <a:rPr lang="en-US" sz="2500" dirty="0"/>
              <a:t>Identify key contacts for agricultural production</a:t>
            </a:r>
          </a:p>
          <a:p>
            <a:pPr lvl="1"/>
            <a:r>
              <a:rPr lang="en-US" sz="2500" dirty="0"/>
              <a:t>List of 19 key actors</a:t>
            </a:r>
          </a:p>
          <a:p>
            <a:r>
              <a:rPr lang="en-US" sz="2900" dirty="0"/>
              <a:t>Survey conducted in </a:t>
            </a:r>
            <a:r>
              <a:rPr lang="en-US" sz="2900" dirty="0" smtClean="0"/>
              <a:t>2010</a:t>
            </a:r>
            <a:endParaRPr lang="en-US" sz="2900" dirty="0"/>
          </a:p>
          <a:p>
            <a:pPr lvl="1"/>
            <a:r>
              <a:rPr lang="en-US" sz="2500" dirty="0"/>
              <a:t>97 farm households were asked about their key contacts for agricultural information/resources in </a:t>
            </a:r>
            <a:r>
              <a:rPr lang="en-US" sz="2500" dirty="0" err="1"/>
              <a:t>Kwosir</a:t>
            </a:r>
            <a:r>
              <a:rPr lang="en-US" sz="2500" dirty="0"/>
              <a:t> Sub-county</a:t>
            </a:r>
          </a:p>
          <a:p>
            <a:pPr lvl="2"/>
            <a:r>
              <a:rPr lang="en-US" sz="2200" dirty="0" err="1"/>
              <a:t>Kwosir</a:t>
            </a:r>
            <a:r>
              <a:rPr lang="en-US" sz="2200" dirty="0"/>
              <a:t> and </a:t>
            </a:r>
            <a:r>
              <a:rPr lang="en-US" sz="2200" dirty="0" err="1"/>
              <a:t>Kere</a:t>
            </a:r>
            <a:r>
              <a:rPr lang="en-US" sz="2200" dirty="0"/>
              <a:t> Parishes</a:t>
            </a:r>
          </a:p>
          <a:p>
            <a:pPr lvl="1"/>
            <a:r>
              <a:rPr lang="en-US" sz="2500" dirty="0"/>
              <a:t>Follow up interviews </a:t>
            </a:r>
            <a:r>
              <a:rPr lang="en-US" sz="2500" dirty="0" smtClean="0"/>
              <a:t>conducted in 2011 </a:t>
            </a:r>
            <a:r>
              <a:rPr lang="en-US" sz="2500" dirty="0"/>
              <a:t>with 19 individuals </a:t>
            </a:r>
          </a:p>
          <a:p>
            <a:pPr lvl="2"/>
            <a:r>
              <a:rPr lang="en-US" sz="2200" dirty="0"/>
              <a:t>Community agents </a:t>
            </a:r>
          </a:p>
          <a:p>
            <a:pPr lvl="2"/>
            <a:r>
              <a:rPr lang="en-US" sz="2200" dirty="0"/>
              <a:t>Agricultural service providers</a:t>
            </a:r>
          </a:p>
          <a:p>
            <a:endParaRPr lang="en-US" dirty="0"/>
          </a:p>
        </p:txBody>
      </p:sp>
    </p:spTree>
    <p:extLst>
      <p:ext uri="{BB962C8B-B14F-4D97-AF65-F5344CB8AC3E}">
        <p14:creationId xmlns:p14="http://schemas.microsoft.com/office/powerpoint/2010/main" val="91461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Aims</a:t>
            </a:r>
            <a:endParaRPr lang="en-US" dirty="0"/>
          </a:p>
        </p:txBody>
      </p:sp>
      <p:sp>
        <p:nvSpPr>
          <p:cNvPr id="3" name="Content Placeholder 2"/>
          <p:cNvSpPr>
            <a:spLocks noGrp="1"/>
          </p:cNvSpPr>
          <p:nvPr>
            <p:ph idx="1"/>
          </p:nvPr>
        </p:nvSpPr>
        <p:spPr/>
        <p:txBody>
          <a:bodyPr/>
          <a:lstStyle/>
          <a:p>
            <a:r>
              <a:rPr lang="en-US" dirty="0" smtClean="0"/>
              <a:t>Understand </a:t>
            </a:r>
            <a:r>
              <a:rPr lang="en-US" b="1" dirty="0" smtClean="0"/>
              <a:t>existing mindsets</a:t>
            </a:r>
            <a:r>
              <a:rPr lang="en-US" dirty="0" smtClean="0"/>
              <a:t> with regard to agricultural production </a:t>
            </a:r>
          </a:p>
          <a:p>
            <a:pPr lvl="1"/>
            <a:r>
              <a:rPr lang="en-US" dirty="0" smtClean="0"/>
              <a:t>Especially with regard to conservation agriculture</a:t>
            </a:r>
          </a:p>
          <a:p>
            <a:r>
              <a:rPr lang="en-US" dirty="0" smtClean="0"/>
              <a:t>Map the structure of agricultural production networks in </a:t>
            </a:r>
            <a:r>
              <a:rPr lang="en-US" dirty="0" err="1" smtClean="0"/>
              <a:t>Kapchorwa</a:t>
            </a:r>
            <a:endParaRPr lang="en-US" dirty="0" smtClean="0"/>
          </a:p>
          <a:p>
            <a:r>
              <a:rPr lang="en-US" dirty="0" smtClean="0"/>
              <a:t>Prioritized Identifying:</a:t>
            </a:r>
          </a:p>
          <a:p>
            <a:pPr lvl="1"/>
            <a:r>
              <a:rPr lang="en-US" dirty="0"/>
              <a:t>Key nodes in the </a:t>
            </a:r>
            <a:r>
              <a:rPr lang="en-US" dirty="0" smtClean="0"/>
              <a:t>network</a:t>
            </a:r>
          </a:p>
          <a:p>
            <a:pPr lvl="2"/>
            <a:r>
              <a:rPr lang="en-US" dirty="0" smtClean="0"/>
              <a:t>For farmers</a:t>
            </a:r>
          </a:p>
          <a:p>
            <a:pPr lvl="2"/>
            <a:r>
              <a:rPr lang="en-US" dirty="0" smtClean="0"/>
              <a:t>In the whole agricultural production network</a:t>
            </a:r>
            <a:endParaRPr lang="en-US" dirty="0"/>
          </a:p>
          <a:p>
            <a:pPr lvl="1"/>
            <a:r>
              <a:rPr lang="en-US" dirty="0"/>
              <a:t>Knowledge and beliefs about </a:t>
            </a:r>
            <a:r>
              <a:rPr lang="en-US" dirty="0" smtClean="0"/>
              <a:t>CA</a:t>
            </a:r>
          </a:p>
          <a:p>
            <a:pPr lvl="2"/>
            <a:r>
              <a:rPr lang="en-US" dirty="0" smtClean="0"/>
              <a:t>Differences between farmers and service providers/community agents</a:t>
            </a:r>
            <a:endParaRPr lang="en-US" dirty="0"/>
          </a:p>
          <a:p>
            <a:pPr marL="411480" lvl="1" indent="0">
              <a:buNone/>
            </a:pPr>
            <a:endParaRPr lang="en-US" dirty="0" smtClean="0"/>
          </a:p>
        </p:txBody>
      </p:sp>
    </p:spTree>
    <p:extLst>
      <p:ext uri="{BB962C8B-B14F-4D97-AF65-F5344CB8AC3E}">
        <p14:creationId xmlns:p14="http://schemas.microsoft.com/office/powerpoint/2010/main" val="326196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 Involvement in Agricultural Networks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466413"/>
              </p:ext>
            </p:extLst>
          </p:nvPr>
        </p:nvGraphicFramePr>
        <p:xfrm>
          <a:off x="457199" y="2286000"/>
          <a:ext cx="7543800" cy="2057400"/>
        </p:xfrm>
        <a:graphic>
          <a:graphicData uri="http://schemas.openxmlformats.org/drawingml/2006/table">
            <a:tbl>
              <a:tblPr>
                <a:tableStyleId>{3B4B98B0-60AC-42C2-AFA5-B58CD77FA1E5}</a:tableStyleId>
              </a:tblPr>
              <a:tblGrid>
                <a:gridCol w="2133601"/>
                <a:gridCol w="1524000"/>
                <a:gridCol w="762000"/>
                <a:gridCol w="1143000"/>
                <a:gridCol w="1143000"/>
                <a:gridCol w="838199"/>
              </a:tblGrid>
              <a:tr h="657188">
                <a:tc>
                  <a:txBody>
                    <a:bodyPr/>
                    <a:lstStyle/>
                    <a:p>
                      <a:pPr algn="l" fontAlgn="b"/>
                      <a:r>
                        <a:rPr lang="en-US" sz="1800" b="1" u="none" strike="noStrike" dirty="0">
                          <a:effectLst/>
                        </a:rPr>
                        <a:t>Variable</a:t>
                      </a:r>
                      <a:endParaRPr lang="en-US" sz="1800" b="1" i="0" u="none" strike="noStrike" dirty="0">
                        <a:solidFill>
                          <a:srgbClr val="000000"/>
                        </a:solidFill>
                        <a:effectLst/>
                        <a:latin typeface="Calibri"/>
                      </a:endParaRPr>
                    </a:p>
                  </a:txBody>
                  <a:tcPr marL="9525" marR="9525" marT="9525" marB="0" anchor="b"/>
                </a:tc>
                <a:tc>
                  <a:txBody>
                    <a:bodyPr/>
                    <a:lstStyle/>
                    <a:p>
                      <a:pPr algn="l" fontAlgn="b"/>
                      <a:r>
                        <a:rPr lang="en-US" sz="1800" b="1" u="none" strike="noStrike" dirty="0">
                          <a:effectLst/>
                        </a:rPr>
                        <a:t>Observations</a:t>
                      </a:r>
                      <a:endParaRPr lang="en-US" sz="1800" b="1" i="0" u="none" strike="noStrike" dirty="0">
                        <a:solidFill>
                          <a:srgbClr val="000000"/>
                        </a:solidFill>
                        <a:effectLst/>
                        <a:latin typeface="Calibri"/>
                      </a:endParaRPr>
                    </a:p>
                  </a:txBody>
                  <a:tcPr marL="9525" marR="9525" marT="9525" marB="0" anchor="b"/>
                </a:tc>
                <a:tc>
                  <a:txBody>
                    <a:bodyPr/>
                    <a:lstStyle/>
                    <a:p>
                      <a:pPr algn="l" fontAlgn="b"/>
                      <a:r>
                        <a:rPr lang="en-US" sz="1800" b="1" u="none" strike="noStrike">
                          <a:effectLst/>
                        </a:rPr>
                        <a:t>Mean</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a:effectLst/>
                        </a:rPr>
                        <a:t>Standard Deviation</a:t>
                      </a:r>
                      <a:endParaRPr lang="en-US" sz="1800" b="1" i="0" u="none" strike="noStrike">
                        <a:solidFill>
                          <a:srgbClr val="000000"/>
                        </a:solidFill>
                        <a:effectLst/>
                        <a:latin typeface="Calibri"/>
                      </a:endParaRPr>
                    </a:p>
                  </a:txBody>
                  <a:tcPr marL="9525" marR="9525" marT="9525" marB="0" anchor="b"/>
                </a:tc>
                <a:tc>
                  <a:txBody>
                    <a:bodyPr/>
                    <a:lstStyle/>
                    <a:p>
                      <a:pPr algn="l" fontAlgn="b"/>
                      <a:r>
                        <a:rPr lang="en-US" sz="1800" b="1" u="none" strike="noStrike" dirty="0" smtClean="0">
                          <a:effectLst/>
                        </a:rPr>
                        <a:t>Min</a:t>
                      </a:r>
                    </a:p>
                    <a:p>
                      <a:pPr algn="l" fontAlgn="b"/>
                      <a:r>
                        <a:rPr lang="en-US" sz="1800" b="1" u="none" strike="noStrike" dirty="0" smtClean="0">
                          <a:effectLst/>
                        </a:rPr>
                        <a:t>Value</a:t>
                      </a:r>
                      <a:endParaRPr lang="en-US" sz="1800" b="1" i="0" u="none" strike="noStrike" dirty="0">
                        <a:solidFill>
                          <a:srgbClr val="000000"/>
                        </a:solidFill>
                        <a:effectLst/>
                        <a:latin typeface="Calibri"/>
                      </a:endParaRPr>
                    </a:p>
                  </a:txBody>
                  <a:tcPr marL="9525" marR="9525" marT="9525" marB="0" anchor="b"/>
                </a:tc>
                <a:tc>
                  <a:txBody>
                    <a:bodyPr/>
                    <a:lstStyle/>
                    <a:p>
                      <a:pPr algn="l" fontAlgn="b"/>
                      <a:r>
                        <a:rPr lang="en-US" sz="1800" b="1" u="none" strike="noStrike" dirty="0">
                          <a:effectLst/>
                        </a:rPr>
                        <a:t>Max </a:t>
                      </a:r>
                      <a:endParaRPr lang="en-US" sz="1800" b="1" u="none" strike="noStrike" dirty="0" smtClean="0">
                        <a:effectLst/>
                      </a:endParaRPr>
                    </a:p>
                    <a:p>
                      <a:pPr algn="l" fontAlgn="b"/>
                      <a:r>
                        <a:rPr lang="en-US" sz="1800" b="1" u="none" strike="noStrike" dirty="0" smtClean="0">
                          <a:effectLst/>
                        </a:rPr>
                        <a:t>Value</a:t>
                      </a:r>
                      <a:endParaRPr lang="en-US" sz="1800" b="1" i="0" u="none" strike="noStrike" dirty="0">
                        <a:solidFill>
                          <a:srgbClr val="000000"/>
                        </a:solidFill>
                        <a:effectLst/>
                        <a:latin typeface="Calibri"/>
                      </a:endParaRPr>
                    </a:p>
                  </a:txBody>
                  <a:tcPr marL="9525" marR="9525" marT="9525" marB="0" anchor="b"/>
                </a:tc>
              </a:tr>
              <a:tr h="638212">
                <a:tc>
                  <a:txBody>
                    <a:bodyPr/>
                    <a:lstStyle/>
                    <a:p>
                      <a:pPr algn="l" fontAlgn="b"/>
                      <a:r>
                        <a:rPr lang="en-US" sz="1800" u="none" strike="noStrike" dirty="0" smtClean="0">
                          <a:effectLst/>
                        </a:rPr>
                        <a:t>Resource</a:t>
                      </a:r>
                      <a:r>
                        <a:rPr lang="en-US" sz="1800" u="none" strike="noStrike" baseline="0" dirty="0" smtClean="0">
                          <a:effectLst/>
                        </a:rPr>
                        <a:t> Contacts</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97</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a:effectLst/>
                        </a:rPr>
                        <a:t>3.65</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2.53</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10</a:t>
                      </a:r>
                      <a:endParaRPr lang="en-US" sz="1800" b="0" i="0" u="none" strike="noStrike">
                        <a:solidFill>
                          <a:srgbClr val="000000"/>
                        </a:solidFill>
                        <a:effectLst/>
                        <a:latin typeface="Calibri"/>
                      </a:endParaRPr>
                    </a:p>
                  </a:txBody>
                  <a:tcPr marL="9525" marR="9525" marT="9525" marB="0" anchor="b"/>
                </a:tc>
              </a:tr>
              <a:tr h="762000">
                <a:tc>
                  <a:txBody>
                    <a:bodyPr/>
                    <a:lstStyle/>
                    <a:p>
                      <a:pPr algn="l" fontAlgn="b"/>
                      <a:r>
                        <a:rPr lang="en-US" sz="1800" u="none" strike="noStrike" dirty="0" smtClean="0">
                          <a:effectLst/>
                        </a:rPr>
                        <a:t>Information Contacts</a:t>
                      </a:r>
                      <a:endParaRPr lang="en-US" sz="1800" b="0" i="0" u="none" strike="noStrike" dirty="0">
                        <a:solidFill>
                          <a:srgbClr val="000000"/>
                        </a:solidFill>
                        <a:effectLst/>
                        <a:latin typeface="Calibri"/>
                      </a:endParaRPr>
                    </a:p>
                  </a:txBody>
                  <a:tcPr marL="9525" marR="9525" marT="9525" marB="0" anchor="b"/>
                </a:tc>
                <a:tc>
                  <a:txBody>
                    <a:bodyPr/>
                    <a:lstStyle/>
                    <a:p>
                      <a:pPr algn="l" fontAlgn="b"/>
                      <a:r>
                        <a:rPr lang="en-US" sz="1800" u="none" strike="noStrike">
                          <a:effectLst/>
                        </a:rPr>
                        <a:t>97</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7.12</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3.72</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a:effectLst/>
                        </a:rPr>
                        <a:t>0</a:t>
                      </a:r>
                      <a:endParaRPr lang="en-US" sz="1800" b="0" i="0" u="none" strike="noStrike">
                        <a:solidFill>
                          <a:srgbClr val="000000"/>
                        </a:solidFill>
                        <a:effectLst/>
                        <a:latin typeface="Calibri"/>
                      </a:endParaRPr>
                    </a:p>
                  </a:txBody>
                  <a:tcPr marL="9525" marR="9525" marT="9525" marB="0" anchor="b"/>
                </a:tc>
                <a:tc>
                  <a:txBody>
                    <a:bodyPr/>
                    <a:lstStyle/>
                    <a:p>
                      <a:pPr algn="l" fontAlgn="b"/>
                      <a:r>
                        <a:rPr lang="en-US" sz="1800" u="none" strike="noStrike" dirty="0">
                          <a:effectLst/>
                        </a:rPr>
                        <a:t>17</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06627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Resource Contacts for Farmers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2468300"/>
              </p:ext>
            </p:extLst>
          </p:nvPr>
        </p:nvGraphicFramePr>
        <p:xfrm>
          <a:off x="533400" y="1447800"/>
          <a:ext cx="6781800" cy="4675634"/>
        </p:xfrm>
        <a:graphic>
          <a:graphicData uri="http://schemas.openxmlformats.org/drawingml/2006/table">
            <a:tbl>
              <a:tblPr>
                <a:tableStyleId>{3B4B98B0-60AC-42C2-AFA5-B58CD77FA1E5}</a:tableStyleId>
              </a:tblPr>
              <a:tblGrid>
                <a:gridCol w="3422227"/>
                <a:gridCol w="1512147"/>
                <a:gridCol w="1847426"/>
              </a:tblGrid>
              <a:tr h="216628">
                <a:tc>
                  <a:txBody>
                    <a:bodyPr/>
                    <a:lstStyle/>
                    <a:p>
                      <a:pPr algn="l" fontAlgn="b"/>
                      <a:r>
                        <a:rPr lang="en-US" sz="1400" b="1" u="none" strike="noStrike" dirty="0">
                          <a:effectLst/>
                        </a:rPr>
                        <a:t>Agent Type</a:t>
                      </a:r>
                      <a:r>
                        <a:rPr lang="en-US" sz="1400" b="1" u="none" strike="noStrike" dirty="0" smtClean="0">
                          <a:effectLst/>
                        </a:rPr>
                        <a:t>:</a:t>
                      </a:r>
                    </a:p>
                    <a:p>
                      <a:pPr algn="l" fontAlgn="b"/>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Number of </a:t>
                      </a:r>
                      <a:r>
                        <a:rPr lang="en-US" sz="1400" b="1" u="none" strike="noStrike" dirty="0" smtClean="0">
                          <a:effectLst/>
                        </a:rPr>
                        <a:t>Reports </a:t>
                      </a:r>
                    </a:p>
                    <a:p>
                      <a:pPr algn="r" fontAlgn="b"/>
                      <a:r>
                        <a:rPr lang="en-US" sz="1400" b="1" u="none" strike="noStrike" dirty="0" smtClean="0">
                          <a:effectLst/>
                        </a:rPr>
                        <a:t>(Out</a:t>
                      </a:r>
                      <a:r>
                        <a:rPr lang="en-US" sz="1400" b="1" u="none" strike="noStrike" baseline="0" dirty="0" smtClean="0">
                          <a:effectLst/>
                        </a:rPr>
                        <a:t> of 97)</a:t>
                      </a:r>
                      <a:r>
                        <a:rPr lang="en-US" sz="1400" b="1" u="none" strike="noStrike" dirty="0" smtClean="0">
                          <a:effectLst/>
                        </a:rPr>
                        <a:t>:</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Percentage of Farmers Reporting </a:t>
                      </a:r>
                      <a:r>
                        <a:rPr lang="en-US" sz="1400" b="1" u="none" strike="noStrike" dirty="0" smtClean="0">
                          <a:effectLst/>
                        </a:rPr>
                        <a:t>Contact:</a:t>
                      </a:r>
                      <a:endParaRPr lang="en-US" sz="1400" b="1" i="0" u="none" strike="noStrike" dirty="0">
                        <a:solidFill>
                          <a:srgbClr val="000000"/>
                        </a:solidFill>
                        <a:effectLst/>
                        <a:latin typeface="Calibri"/>
                      </a:endParaRP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Veterinary </a:t>
                      </a:r>
                      <a:r>
                        <a:rPr lang="en-US" sz="1400" b="0" i="0" u="none" strike="noStrike" dirty="0">
                          <a:solidFill>
                            <a:srgbClr val="000000"/>
                          </a:solidFill>
                          <a:effectLst/>
                          <a:latin typeface="Calibri"/>
                        </a:rPr>
                        <a:t>Service provider</a:t>
                      </a:r>
                    </a:p>
                  </a:txBody>
                  <a:tcPr marL="9525" marR="9525" marT="9525" marB="0"/>
                </a:tc>
                <a:tc>
                  <a:txBody>
                    <a:bodyPr/>
                    <a:lstStyle/>
                    <a:p>
                      <a:pPr algn="r" fontAlgn="b"/>
                      <a:r>
                        <a:rPr lang="en-US" sz="1400" b="0" i="0" u="none" strike="noStrike">
                          <a:solidFill>
                            <a:srgbClr val="000000"/>
                          </a:solidFill>
                          <a:effectLst/>
                          <a:latin typeface="Calibri"/>
                        </a:rPr>
                        <a:t>58</a:t>
                      </a:r>
                    </a:p>
                  </a:txBody>
                  <a:tcPr marL="9525" marR="9525" marT="9525" marB="0" anchor="b"/>
                </a:tc>
                <a:tc>
                  <a:txBody>
                    <a:bodyPr/>
                    <a:lstStyle/>
                    <a:p>
                      <a:pPr algn="r" fontAlgn="b"/>
                      <a:r>
                        <a:rPr lang="en-US" sz="1400" b="0" i="0" u="none" strike="noStrike">
                          <a:solidFill>
                            <a:srgbClr val="000000"/>
                          </a:solidFill>
                          <a:effectLst/>
                          <a:latin typeface="Calibri"/>
                        </a:rPr>
                        <a:t>60%</a:t>
                      </a:r>
                    </a:p>
                  </a:txBody>
                  <a:tcPr marL="9525" marR="9525" marT="9525" marB="0" anchor="b"/>
                </a:tc>
              </a:tr>
              <a:tr h="216628">
                <a:tc>
                  <a:txBody>
                    <a:bodyPr/>
                    <a:lstStyle/>
                    <a:p>
                      <a:pPr algn="l" fontAlgn="t"/>
                      <a:r>
                        <a:rPr lang="en-US" sz="1400" b="0" i="0" u="none" strike="noStrike" dirty="0">
                          <a:solidFill>
                            <a:srgbClr val="000000"/>
                          </a:solidFill>
                          <a:effectLst/>
                          <a:latin typeface="Calibri"/>
                        </a:rPr>
                        <a:t>Vendor in a agro-vet shop</a:t>
                      </a:r>
                    </a:p>
                  </a:txBody>
                  <a:tcPr marL="9525" marR="9525" marT="9525" marB="0"/>
                </a:tc>
                <a:tc>
                  <a:txBody>
                    <a:bodyPr/>
                    <a:lstStyle/>
                    <a:p>
                      <a:pPr algn="r" fontAlgn="b"/>
                      <a:r>
                        <a:rPr lang="en-US" sz="1400" b="0" i="0" u="none" strike="noStrike">
                          <a:solidFill>
                            <a:srgbClr val="000000"/>
                          </a:solidFill>
                          <a:effectLst/>
                          <a:latin typeface="Calibri"/>
                        </a:rPr>
                        <a:t>53</a:t>
                      </a:r>
                    </a:p>
                  </a:txBody>
                  <a:tcPr marL="9525" marR="9525" marT="9525" marB="0" anchor="b"/>
                </a:tc>
                <a:tc>
                  <a:txBody>
                    <a:bodyPr/>
                    <a:lstStyle/>
                    <a:p>
                      <a:pPr algn="r" fontAlgn="b"/>
                      <a:r>
                        <a:rPr lang="en-US" sz="1400" b="0" i="0" u="none" strike="noStrike">
                          <a:solidFill>
                            <a:srgbClr val="000000"/>
                          </a:solidFill>
                          <a:effectLst/>
                          <a:latin typeface="Calibri"/>
                        </a:rPr>
                        <a:t>55%</a:t>
                      </a:r>
                    </a:p>
                  </a:txBody>
                  <a:tcPr marL="9525" marR="9525" marT="9525" marB="0" anchor="b"/>
                </a:tc>
              </a:tr>
              <a:tr h="216628">
                <a:tc>
                  <a:txBody>
                    <a:bodyPr/>
                    <a:lstStyle/>
                    <a:p>
                      <a:pPr algn="l" fontAlgn="t"/>
                      <a:r>
                        <a:rPr lang="en-US" sz="1400" b="0" i="0" u="none" strike="noStrike" dirty="0">
                          <a:solidFill>
                            <a:srgbClr val="000000"/>
                          </a:solidFill>
                          <a:effectLst/>
                          <a:latin typeface="Calibri"/>
                        </a:rPr>
                        <a:t>Neighbor/friend</a:t>
                      </a:r>
                    </a:p>
                  </a:txBody>
                  <a:tcPr marL="9525" marR="9525" marT="9525" marB="0"/>
                </a:tc>
                <a:tc>
                  <a:txBody>
                    <a:bodyPr/>
                    <a:lstStyle/>
                    <a:p>
                      <a:pPr algn="r" fontAlgn="b"/>
                      <a:r>
                        <a:rPr lang="en-US" sz="1400" b="0" i="0" u="none" strike="noStrike">
                          <a:solidFill>
                            <a:srgbClr val="000000"/>
                          </a:solidFill>
                          <a:effectLst/>
                          <a:latin typeface="Calibri"/>
                        </a:rPr>
                        <a:t>37</a:t>
                      </a:r>
                    </a:p>
                  </a:txBody>
                  <a:tcPr marL="9525" marR="9525" marT="9525" marB="0" anchor="b"/>
                </a:tc>
                <a:tc>
                  <a:txBody>
                    <a:bodyPr/>
                    <a:lstStyle/>
                    <a:p>
                      <a:pPr algn="r" fontAlgn="b"/>
                      <a:r>
                        <a:rPr lang="en-US" sz="1400" b="0" i="0" u="none" strike="noStrike">
                          <a:solidFill>
                            <a:srgbClr val="000000"/>
                          </a:solidFill>
                          <a:effectLst/>
                          <a:latin typeface="Calibri"/>
                        </a:rPr>
                        <a:t>38%</a:t>
                      </a:r>
                    </a:p>
                  </a:txBody>
                  <a:tcPr marL="9525" marR="9525" marT="9525" marB="0" anchor="b"/>
                </a:tc>
              </a:tr>
              <a:tr h="216628">
                <a:tc>
                  <a:txBody>
                    <a:bodyPr/>
                    <a:lstStyle/>
                    <a:p>
                      <a:pPr algn="l" fontAlgn="t"/>
                      <a:r>
                        <a:rPr lang="en-US" sz="1400" b="0" i="0" u="none" strike="noStrike" dirty="0">
                          <a:solidFill>
                            <a:srgbClr val="000000"/>
                          </a:solidFill>
                          <a:effectLst/>
                          <a:latin typeface="Calibri"/>
                        </a:rPr>
                        <a:t>Family Member</a:t>
                      </a:r>
                    </a:p>
                  </a:txBody>
                  <a:tcPr marL="9525" marR="9525" marT="9525" marB="0"/>
                </a:tc>
                <a:tc>
                  <a:txBody>
                    <a:bodyPr/>
                    <a:lstStyle/>
                    <a:p>
                      <a:pPr algn="r" fontAlgn="b"/>
                      <a:r>
                        <a:rPr lang="en-US" sz="1400" b="0" i="0" u="none" strike="noStrike">
                          <a:solidFill>
                            <a:srgbClr val="000000"/>
                          </a:solidFill>
                          <a:effectLst/>
                          <a:latin typeface="Calibri"/>
                        </a:rPr>
                        <a:t>36</a:t>
                      </a:r>
                    </a:p>
                  </a:txBody>
                  <a:tcPr marL="9525" marR="9525" marT="9525" marB="0" anchor="b"/>
                </a:tc>
                <a:tc>
                  <a:txBody>
                    <a:bodyPr/>
                    <a:lstStyle/>
                    <a:p>
                      <a:pPr algn="r" fontAlgn="b"/>
                      <a:r>
                        <a:rPr lang="en-US" sz="1400" b="0" i="0" u="none" strike="noStrike">
                          <a:solidFill>
                            <a:srgbClr val="000000"/>
                          </a:solidFill>
                          <a:effectLst/>
                          <a:latin typeface="Calibri"/>
                        </a:rPr>
                        <a:t>37%</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NGO</a:t>
                      </a:r>
                      <a:r>
                        <a:rPr lang="en-US" sz="1400" b="0" i="0" u="none" strike="noStrike" dirty="0">
                          <a:solidFill>
                            <a:srgbClr val="000000"/>
                          </a:solidFill>
                          <a:effectLst/>
                          <a:latin typeface="Calibri"/>
                        </a:rPr>
                        <a:t>/ Development Agent</a:t>
                      </a:r>
                    </a:p>
                  </a:txBody>
                  <a:tcPr marL="9525" marR="9525" marT="9525" marB="0"/>
                </a:tc>
                <a:tc>
                  <a:txBody>
                    <a:bodyPr/>
                    <a:lstStyle/>
                    <a:p>
                      <a:pPr algn="r" fontAlgn="b"/>
                      <a:r>
                        <a:rPr lang="en-US" sz="1400" b="0" i="0" u="none" strike="noStrike">
                          <a:solidFill>
                            <a:srgbClr val="000000"/>
                          </a:solidFill>
                          <a:effectLst/>
                          <a:latin typeface="Calibri"/>
                        </a:rPr>
                        <a:t>36</a:t>
                      </a:r>
                    </a:p>
                  </a:txBody>
                  <a:tcPr marL="9525" marR="9525" marT="9525" marB="0" anchor="b"/>
                </a:tc>
                <a:tc>
                  <a:txBody>
                    <a:bodyPr/>
                    <a:lstStyle/>
                    <a:p>
                      <a:pPr algn="r" fontAlgn="b"/>
                      <a:r>
                        <a:rPr lang="en-US" sz="1400" b="0" i="0" u="none" strike="noStrike">
                          <a:solidFill>
                            <a:srgbClr val="000000"/>
                          </a:solidFill>
                          <a:effectLst/>
                          <a:latin typeface="Calibri"/>
                        </a:rPr>
                        <a:t>37%</a:t>
                      </a:r>
                    </a:p>
                  </a:txBody>
                  <a:tcPr marL="9525" marR="9525" marT="9525" marB="0" anchor="b"/>
                </a:tc>
              </a:tr>
              <a:tr h="216628">
                <a:tc>
                  <a:txBody>
                    <a:bodyPr/>
                    <a:lstStyle/>
                    <a:p>
                      <a:pPr algn="l" fontAlgn="t"/>
                      <a:r>
                        <a:rPr lang="en-US" sz="1400" b="0" i="0" u="none" strike="noStrike" dirty="0">
                          <a:solidFill>
                            <a:srgbClr val="000000"/>
                          </a:solidFill>
                          <a:effectLst/>
                          <a:latin typeface="Calibri"/>
                        </a:rPr>
                        <a:t>Vendor in weekly  market</a:t>
                      </a:r>
                    </a:p>
                  </a:txBody>
                  <a:tcPr marL="9525" marR="9525" marT="9525" marB="0"/>
                </a:tc>
                <a:tc>
                  <a:txBody>
                    <a:bodyPr/>
                    <a:lstStyle/>
                    <a:p>
                      <a:pPr algn="r" fontAlgn="b"/>
                      <a:r>
                        <a:rPr lang="en-US" sz="1400" b="0" i="0" u="none" strike="noStrike">
                          <a:solidFill>
                            <a:srgbClr val="000000"/>
                          </a:solidFill>
                          <a:effectLst/>
                          <a:latin typeface="Calibri"/>
                        </a:rPr>
                        <a:t>34</a:t>
                      </a:r>
                    </a:p>
                  </a:txBody>
                  <a:tcPr marL="9525" marR="9525" marT="9525" marB="0" anchor="b"/>
                </a:tc>
                <a:tc>
                  <a:txBody>
                    <a:bodyPr/>
                    <a:lstStyle/>
                    <a:p>
                      <a:pPr algn="r" fontAlgn="b"/>
                      <a:r>
                        <a:rPr lang="en-US" sz="1400" b="0" i="0" u="none" strike="noStrike">
                          <a:solidFill>
                            <a:srgbClr val="000000"/>
                          </a:solidFill>
                          <a:effectLst/>
                          <a:latin typeface="Calibri"/>
                        </a:rPr>
                        <a:t>35%</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Tractor </a:t>
                      </a:r>
                      <a:r>
                        <a:rPr lang="en-US" sz="1400" b="0" i="0" u="none" strike="noStrike" dirty="0">
                          <a:solidFill>
                            <a:srgbClr val="000000"/>
                          </a:solidFill>
                          <a:effectLst/>
                          <a:latin typeface="Calibri"/>
                        </a:rPr>
                        <a:t>owner/ animal traction provider</a:t>
                      </a:r>
                    </a:p>
                  </a:txBody>
                  <a:tcPr marL="9525" marR="9525" marT="9525" marB="0"/>
                </a:tc>
                <a:tc>
                  <a:txBody>
                    <a:bodyPr/>
                    <a:lstStyle/>
                    <a:p>
                      <a:pPr algn="r" fontAlgn="b"/>
                      <a:r>
                        <a:rPr lang="en-US" sz="1400" b="0" i="0" u="none" strike="noStrike">
                          <a:solidFill>
                            <a:srgbClr val="000000"/>
                          </a:solidFill>
                          <a:effectLst/>
                          <a:latin typeface="Calibri"/>
                        </a:rPr>
                        <a:t>31</a:t>
                      </a:r>
                    </a:p>
                  </a:txBody>
                  <a:tcPr marL="9525" marR="9525" marT="9525" marB="0" anchor="b"/>
                </a:tc>
                <a:tc>
                  <a:txBody>
                    <a:bodyPr/>
                    <a:lstStyle/>
                    <a:p>
                      <a:pPr algn="r" fontAlgn="b"/>
                      <a:r>
                        <a:rPr lang="en-US" sz="1400" b="0" i="0" u="none" strike="noStrike">
                          <a:solidFill>
                            <a:srgbClr val="000000"/>
                          </a:solidFill>
                          <a:effectLst/>
                          <a:latin typeface="Calibri"/>
                        </a:rPr>
                        <a:t>32%</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Government </a:t>
                      </a:r>
                      <a:r>
                        <a:rPr lang="en-US" sz="1400" b="0" i="0" u="none" strike="noStrike" dirty="0">
                          <a:solidFill>
                            <a:srgbClr val="000000"/>
                          </a:solidFill>
                          <a:effectLst/>
                          <a:latin typeface="Calibri"/>
                        </a:rPr>
                        <a:t>Extension agent</a:t>
                      </a:r>
                    </a:p>
                  </a:txBody>
                  <a:tcPr marL="9525" marR="9525" marT="9525" marB="0"/>
                </a:tc>
                <a:tc>
                  <a:txBody>
                    <a:bodyPr/>
                    <a:lstStyle/>
                    <a:p>
                      <a:pPr algn="r" fontAlgn="b"/>
                      <a:r>
                        <a:rPr lang="en-US" sz="1400" b="0" i="0" u="none" strike="noStrike">
                          <a:solidFill>
                            <a:srgbClr val="000000"/>
                          </a:solidFill>
                          <a:effectLst/>
                          <a:latin typeface="Calibri"/>
                        </a:rPr>
                        <a:t>25</a:t>
                      </a:r>
                    </a:p>
                  </a:txBody>
                  <a:tcPr marL="9525" marR="9525" marT="9525" marB="0" anchor="b"/>
                </a:tc>
                <a:tc>
                  <a:txBody>
                    <a:bodyPr/>
                    <a:lstStyle/>
                    <a:p>
                      <a:pPr algn="r" fontAlgn="b"/>
                      <a:r>
                        <a:rPr lang="en-US" sz="1400" b="0" i="0" u="none" strike="noStrike">
                          <a:solidFill>
                            <a:srgbClr val="000000"/>
                          </a:solidFill>
                          <a:effectLst/>
                          <a:latin typeface="Calibri"/>
                        </a:rPr>
                        <a:t>26%</a:t>
                      </a:r>
                    </a:p>
                  </a:txBody>
                  <a:tcPr marL="9525" marR="9525" marT="9525" marB="0" anchor="b"/>
                </a:tc>
              </a:tr>
              <a:tr h="216628">
                <a:tc>
                  <a:txBody>
                    <a:bodyPr/>
                    <a:lstStyle/>
                    <a:p>
                      <a:pPr algn="l" fontAlgn="t"/>
                      <a:r>
                        <a:rPr lang="en-US" sz="1400" b="0" i="0" u="none" strike="noStrike" dirty="0">
                          <a:solidFill>
                            <a:srgbClr val="000000"/>
                          </a:solidFill>
                          <a:effectLst/>
                          <a:latin typeface="Calibri"/>
                        </a:rPr>
                        <a:t>Agricultural researcher</a:t>
                      </a:r>
                    </a:p>
                  </a:txBody>
                  <a:tcPr marL="9525" marR="9525" marT="9525" marB="0"/>
                </a:tc>
                <a:tc>
                  <a:txBody>
                    <a:bodyPr/>
                    <a:lstStyle/>
                    <a:p>
                      <a:pPr algn="r" fontAlgn="b"/>
                      <a:r>
                        <a:rPr lang="en-US" sz="1400" b="0" i="0" u="none" strike="noStrike">
                          <a:solidFill>
                            <a:srgbClr val="000000"/>
                          </a:solidFill>
                          <a:effectLst/>
                          <a:latin typeface="Calibri"/>
                        </a:rPr>
                        <a:t>11</a:t>
                      </a:r>
                    </a:p>
                  </a:txBody>
                  <a:tcPr marL="9525" marR="9525" marT="9525" marB="0" anchor="b"/>
                </a:tc>
                <a:tc>
                  <a:txBody>
                    <a:bodyPr/>
                    <a:lstStyle/>
                    <a:p>
                      <a:pPr algn="r" fontAlgn="b"/>
                      <a:r>
                        <a:rPr lang="en-US" sz="1400" b="0" i="0" u="none" strike="noStrike">
                          <a:solidFill>
                            <a:srgbClr val="000000"/>
                          </a:solidFill>
                          <a:effectLst/>
                          <a:latin typeface="Calibri"/>
                        </a:rPr>
                        <a:t>11%</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Leader </a:t>
                      </a:r>
                      <a:r>
                        <a:rPr lang="en-US" sz="1400" b="0" i="0" u="none" strike="noStrike" dirty="0">
                          <a:solidFill>
                            <a:srgbClr val="000000"/>
                          </a:solidFill>
                          <a:effectLst/>
                          <a:latin typeface="Calibri"/>
                        </a:rPr>
                        <a:t>of farmer organizations</a:t>
                      </a:r>
                    </a:p>
                  </a:txBody>
                  <a:tcPr marL="9525" marR="9525" marT="9525" marB="0"/>
                </a:tc>
                <a:tc>
                  <a:txBody>
                    <a:bodyPr/>
                    <a:lstStyle/>
                    <a:p>
                      <a:pPr algn="r" fontAlgn="b"/>
                      <a:r>
                        <a:rPr lang="en-US" sz="1400" b="0" i="0" u="none" strike="noStrike">
                          <a:solidFill>
                            <a:srgbClr val="000000"/>
                          </a:solidFill>
                          <a:effectLst/>
                          <a:latin typeface="Calibri"/>
                        </a:rPr>
                        <a:t>8</a:t>
                      </a:r>
                    </a:p>
                  </a:txBody>
                  <a:tcPr marL="9525" marR="9525" marT="9525" marB="0" anchor="b"/>
                </a:tc>
                <a:tc>
                  <a:txBody>
                    <a:bodyPr/>
                    <a:lstStyle/>
                    <a:p>
                      <a:pPr algn="r" fontAlgn="b"/>
                      <a:r>
                        <a:rPr lang="en-US" sz="1400" b="0" i="0" u="none" strike="noStrike">
                          <a:solidFill>
                            <a:srgbClr val="000000"/>
                          </a:solidFill>
                          <a:effectLst/>
                          <a:latin typeface="Calibri"/>
                        </a:rPr>
                        <a:t>8%</a:t>
                      </a:r>
                    </a:p>
                  </a:txBody>
                  <a:tcPr marL="9525" marR="9525" marT="9525" marB="0" anchor="b"/>
                </a:tc>
              </a:tr>
              <a:tr h="216628">
                <a:tc>
                  <a:txBody>
                    <a:bodyPr/>
                    <a:lstStyle/>
                    <a:p>
                      <a:pPr algn="l" fontAlgn="t"/>
                      <a:r>
                        <a:rPr lang="en-US" sz="1400" b="0" i="0" u="none" strike="noStrike" dirty="0">
                          <a:solidFill>
                            <a:srgbClr val="000000"/>
                          </a:solidFill>
                          <a:effectLst/>
                          <a:latin typeface="Calibri"/>
                        </a:rPr>
                        <a:t>Vendor in a shop in urban center</a:t>
                      </a:r>
                    </a:p>
                  </a:txBody>
                  <a:tcPr marL="9525" marR="9525" marT="9525" marB="0"/>
                </a:tc>
                <a:tc>
                  <a:txBody>
                    <a:bodyPr/>
                    <a:lstStyle/>
                    <a:p>
                      <a:pPr algn="r" fontAlgn="b"/>
                      <a:r>
                        <a:rPr lang="en-US" sz="1400" b="0" i="0" u="none" strike="noStrike">
                          <a:solidFill>
                            <a:srgbClr val="000000"/>
                          </a:solidFill>
                          <a:effectLst/>
                          <a:latin typeface="Calibri"/>
                        </a:rPr>
                        <a:t>7</a:t>
                      </a:r>
                    </a:p>
                  </a:txBody>
                  <a:tcPr marL="9525" marR="9525" marT="9525" marB="0" anchor="b"/>
                </a:tc>
                <a:tc>
                  <a:txBody>
                    <a:bodyPr/>
                    <a:lstStyle/>
                    <a:p>
                      <a:pPr algn="r" fontAlgn="b"/>
                      <a:r>
                        <a:rPr lang="en-US" sz="1400" b="0" i="0" u="none" strike="noStrike">
                          <a:solidFill>
                            <a:srgbClr val="000000"/>
                          </a:solidFill>
                          <a:effectLst/>
                          <a:latin typeface="Calibri"/>
                        </a:rPr>
                        <a:t>7%</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Agricultural/Micro </a:t>
                      </a:r>
                      <a:r>
                        <a:rPr lang="en-US" sz="1400" b="0" i="0" u="none" strike="noStrike" dirty="0">
                          <a:solidFill>
                            <a:srgbClr val="000000"/>
                          </a:solidFill>
                          <a:effectLst/>
                          <a:latin typeface="Calibri"/>
                        </a:rPr>
                        <a:t>Finance Representative </a:t>
                      </a:r>
                    </a:p>
                  </a:txBody>
                  <a:tcPr marL="9525" marR="9525" marT="9525" marB="0"/>
                </a:tc>
                <a:tc>
                  <a:txBody>
                    <a:bodyPr/>
                    <a:lstStyle/>
                    <a:p>
                      <a:pPr algn="r" fontAlgn="b"/>
                      <a:r>
                        <a:rPr lang="en-US" sz="1400" b="0" i="0" u="none" strike="noStrike">
                          <a:solidFill>
                            <a:srgbClr val="000000"/>
                          </a:solidFill>
                          <a:effectLst/>
                          <a:latin typeface="Calibri"/>
                        </a:rPr>
                        <a:t>7</a:t>
                      </a:r>
                    </a:p>
                  </a:txBody>
                  <a:tcPr marL="9525" marR="9525" marT="9525" marB="0" anchor="b"/>
                </a:tc>
                <a:tc>
                  <a:txBody>
                    <a:bodyPr/>
                    <a:lstStyle/>
                    <a:p>
                      <a:pPr algn="r" fontAlgn="b"/>
                      <a:r>
                        <a:rPr lang="en-US" sz="1400" b="0" i="0" u="none" strike="noStrike">
                          <a:solidFill>
                            <a:srgbClr val="000000"/>
                          </a:solidFill>
                          <a:effectLst/>
                          <a:latin typeface="Calibri"/>
                        </a:rPr>
                        <a:t>7%</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Village/</a:t>
                      </a:r>
                      <a:r>
                        <a:rPr lang="en-US" sz="1400" b="0" i="0" u="none" strike="noStrike" dirty="0" err="1" smtClean="0">
                          <a:solidFill>
                            <a:srgbClr val="000000"/>
                          </a:solidFill>
                          <a:effectLst/>
                          <a:latin typeface="Calibri"/>
                        </a:rPr>
                        <a:t>Subcounty</a:t>
                      </a:r>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chief</a:t>
                      </a:r>
                    </a:p>
                  </a:txBody>
                  <a:tcPr marL="9525" marR="9525" marT="9525" marB="0"/>
                </a:tc>
                <a:tc>
                  <a:txBody>
                    <a:bodyPr/>
                    <a:lstStyle/>
                    <a:p>
                      <a:pPr algn="r" fontAlgn="b"/>
                      <a:r>
                        <a:rPr lang="en-US" sz="1400" b="0" i="0" u="none" strike="noStrike">
                          <a:solidFill>
                            <a:srgbClr val="000000"/>
                          </a:solidFill>
                          <a:effectLst/>
                          <a:latin typeface="Calibri"/>
                        </a:rPr>
                        <a:t>4</a:t>
                      </a:r>
                    </a:p>
                  </a:txBody>
                  <a:tcPr marL="9525" marR="9525" marT="9525" marB="0" anchor="b"/>
                </a:tc>
                <a:tc>
                  <a:txBody>
                    <a:bodyPr/>
                    <a:lstStyle/>
                    <a:p>
                      <a:pPr algn="r" fontAlgn="b"/>
                      <a:r>
                        <a:rPr lang="en-US" sz="1400" b="0" i="0" u="none" strike="noStrike">
                          <a:solidFill>
                            <a:srgbClr val="000000"/>
                          </a:solidFill>
                          <a:effectLst/>
                          <a:latin typeface="Calibri"/>
                        </a:rPr>
                        <a:t>4%</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Teacher </a:t>
                      </a:r>
                      <a:r>
                        <a:rPr lang="en-US" sz="1400" b="0" i="0" u="none" strike="noStrike" dirty="0">
                          <a:solidFill>
                            <a:srgbClr val="000000"/>
                          </a:solidFill>
                          <a:effectLst/>
                          <a:latin typeface="Calibri"/>
                        </a:rPr>
                        <a:t>in village</a:t>
                      </a:r>
                    </a:p>
                  </a:txBody>
                  <a:tcPr marL="9525" marR="9525" marT="9525" marB="0"/>
                </a:tc>
                <a:tc>
                  <a:txBody>
                    <a:bodyPr/>
                    <a:lstStyle/>
                    <a:p>
                      <a:pPr algn="r" fontAlgn="b"/>
                      <a:r>
                        <a:rPr lang="en-US" sz="1400" b="0" i="0" u="none" strike="noStrike">
                          <a:solidFill>
                            <a:srgbClr val="000000"/>
                          </a:solidFill>
                          <a:effectLst/>
                          <a:latin typeface="Calibri"/>
                        </a:rPr>
                        <a:t>3</a:t>
                      </a:r>
                    </a:p>
                  </a:txBody>
                  <a:tcPr marL="9525" marR="9525" marT="9525" marB="0" anchor="b"/>
                </a:tc>
                <a:tc>
                  <a:txBody>
                    <a:bodyPr/>
                    <a:lstStyle/>
                    <a:p>
                      <a:pPr algn="r" fontAlgn="b"/>
                      <a:r>
                        <a:rPr lang="en-US" sz="1400" b="0" i="0" u="none" strike="noStrike">
                          <a:solidFill>
                            <a:srgbClr val="000000"/>
                          </a:solidFill>
                          <a:effectLst/>
                          <a:latin typeface="Calibri"/>
                        </a:rPr>
                        <a:t>3%</a:t>
                      </a:r>
                    </a:p>
                  </a:txBody>
                  <a:tcPr marL="9525" marR="9525" marT="9525" marB="0" anchor="b"/>
                </a:tc>
              </a:tr>
              <a:tr h="227459">
                <a:tc>
                  <a:txBody>
                    <a:bodyPr/>
                    <a:lstStyle/>
                    <a:p>
                      <a:pPr algn="l" fontAlgn="t"/>
                      <a:r>
                        <a:rPr lang="en-US" sz="1400" b="0" i="0" u="none" strike="noStrike" dirty="0" smtClean="0">
                          <a:solidFill>
                            <a:srgbClr val="000000"/>
                          </a:solidFill>
                          <a:effectLst/>
                          <a:latin typeface="Calibri"/>
                        </a:rPr>
                        <a:t>Leader </a:t>
                      </a:r>
                      <a:r>
                        <a:rPr lang="en-US" sz="1400" b="0" i="0" u="none" strike="noStrike" dirty="0">
                          <a:solidFill>
                            <a:srgbClr val="000000"/>
                          </a:solidFill>
                          <a:effectLst/>
                          <a:latin typeface="Calibri"/>
                        </a:rPr>
                        <a:t>of women’s organization</a:t>
                      </a:r>
                    </a:p>
                  </a:txBody>
                  <a:tcPr marL="9525" marR="9525" marT="9525" marB="0"/>
                </a:tc>
                <a:tc>
                  <a:txBody>
                    <a:bodyPr/>
                    <a:lstStyle/>
                    <a:p>
                      <a:pPr algn="r" fontAlgn="b"/>
                      <a:r>
                        <a:rPr lang="en-US" sz="1400" b="0" i="0" u="none" strike="noStrike">
                          <a:solidFill>
                            <a:srgbClr val="000000"/>
                          </a:solidFill>
                          <a:effectLst/>
                          <a:latin typeface="Calibri"/>
                        </a:rPr>
                        <a:t>3</a:t>
                      </a:r>
                    </a:p>
                  </a:txBody>
                  <a:tcPr marL="9525" marR="9525" marT="9525" marB="0" anchor="b"/>
                </a:tc>
                <a:tc>
                  <a:txBody>
                    <a:bodyPr/>
                    <a:lstStyle/>
                    <a:p>
                      <a:pPr algn="r" fontAlgn="b"/>
                      <a:r>
                        <a:rPr lang="en-US" sz="1400" b="0" i="0" u="none" strike="noStrike">
                          <a:solidFill>
                            <a:srgbClr val="000000"/>
                          </a:solidFill>
                          <a:effectLst/>
                          <a:latin typeface="Calibri"/>
                        </a:rPr>
                        <a:t>3%</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Minister/Priest/Imam </a:t>
                      </a:r>
                      <a:r>
                        <a:rPr lang="en-US" sz="1400" b="0" i="0" u="none" strike="noStrike" dirty="0">
                          <a:solidFill>
                            <a:srgbClr val="000000"/>
                          </a:solidFill>
                          <a:effectLst/>
                          <a:latin typeface="Calibri"/>
                        </a:rPr>
                        <a:t>in village</a:t>
                      </a:r>
                    </a:p>
                  </a:txBody>
                  <a:tcPr marL="9525" marR="9525" marT="9525" marB="0"/>
                </a:tc>
                <a:tc>
                  <a:txBody>
                    <a:bodyPr/>
                    <a:lstStyle/>
                    <a:p>
                      <a:pPr algn="r" fontAlgn="b"/>
                      <a:r>
                        <a:rPr lang="en-US" sz="1400" b="0" i="0" u="none" strike="noStrike">
                          <a:solidFill>
                            <a:srgbClr val="000000"/>
                          </a:solidFill>
                          <a:effectLst/>
                          <a:latin typeface="Calibri"/>
                        </a:rPr>
                        <a:t>2</a:t>
                      </a:r>
                    </a:p>
                  </a:txBody>
                  <a:tcPr marL="9525" marR="9525" marT="9525" marB="0" anchor="b"/>
                </a:tc>
                <a:tc>
                  <a:txBody>
                    <a:bodyPr/>
                    <a:lstStyle/>
                    <a:p>
                      <a:pPr algn="r" fontAlgn="b"/>
                      <a:r>
                        <a:rPr lang="en-US" sz="1400" b="0" i="0" u="none" strike="noStrike">
                          <a:solidFill>
                            <a:srgbClr val="000000"/>
                          </a:solidFill>
                          <a:effectLst/>
                          <a:latin typeface="Calibri"/>
                        </a:rPr>
                        <a:t>2%</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Government </a:t>
                      </a:r>
                      <a:r>
                        <a:rPr lang="en-US" sz="1400" b="0" i="0" u="none" strike="noStrike" dirty="0" err="1">
                          <a:solidFill>
                            <a:srgbClr val="000000"/>
                          </a:solidFill>
                          <a:effectLst/>
                          <a:latin typeface="Calibri"/>
                        </a:rPr>
                        <a:t>Parastatals</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b="0" i="0" u="none" strike="noStrike">
                          <a:solidFill>
                            <a:srgbClr val="000000"/>
                          </a:solidFill>
                          <a:effectLst/>
                          <a:latin typeface="Calibri"/>
                        </a:rPr>
                        <a:t>0</a:t>
                      </a:r>
                    </a:p>
                  </a:txBody>
                  <a:tcPr marL="9525" marR="9525" marT="9525" marB="0" anchor="b"/>
                </a:tc>
                <a:tc>
                  <a:txBody>
                    <a:bodyPr/>
                    <a:lstStyle/>
                    <a:p>
                      <a:pPr algn="r" fontAlgn="b"/>
                      <a:r>
                        <a:rPr lang="en-US" sz="1400" b="0" i="0" u="none" strike="noStrike">
                          <a:solidFill>
                            <a:srgbClr val="000000"/>
                          </a:solidFill>
                          <a:effectLst/>
                          <a:latin typeface="Calibri"/>
                        </a:rPr>
                        <a:t>0%</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Leader </a:t>
                      </a:r>
                      <a:r>
                        <a:rPr lang="en-US" sz="1400" b="0" i="0" u="none" strike="noStrike" dirty="0">
                          <a:solidFill>
                            <a:srgbClr val="000000"/>
                          </a:solidFill>
                          <a:effectLst/>
                          <a:latin typeface="Calibri"/>
                        </a:rPr>
                        <a:t>of youth </a:t>
                      </a:r>
                      <a:r>
                        <a:rPr lang="en-US" sz="1400" b="0" i="0" u="none" strike="noStrike" dirty="0" err="1">
                          <a:solidFill>
                            <a:srgbClr val="000000"/>
                          </a:solidFill>
                          <a:effectLst/>
                          <a:latin typeface="Calibri"/>
                        </a:rPr>
                        <a:t>organisation</a:t>
                      </a:r>
                      <a:r>
                        <a:rPr lang="en-US" sz="1400" b="0" i="0" u="none" strike="noStrike" dirty="0">
                          <a:solidFill>
                            <a:srgbClr val="000000"/>
                          </a:solidFill>
                          <a:effectLst/>
                          <a:latin typeface="Calibri"/>
                        </a:rPr>
                        <a:t> </a:t>
                      </a:r>
                    </a:p>
                  </a:txBody>
                  <a:tcPr marL="9525" marR="9525" marT="9525" marB="0"/>
                </a:tc>
                <a:tc>
                  <a:txBody>
                    <a:bodyPr/>
                    <a:lstStyle/>
                    <a:p>
                      <a:pPr algn="r" fontAlgn="b"/>
                      <a:r>
                        <a:rPr lang="en-US" sz="1400" b="0" i="0" u="none" strike="noStrike">
                          <a:solidFill>
                            <a:srgbClr val="000000"/>
                          </a:solidFill>
                          <a:effectLst/>
                          <a:latin typeface="Calibri"/>
                        </a:rPr>
                        <a:t>0</a:t>
                      </a:r>
                    </a:p>
                  </a:txBody>
                  <a:tcPr marL="9525" marR="9525" marT="9525" marB="0" anchor="b"/>
                </a:tc>
                <a:tc>
                  <a:txBody>
                    <a:bodyPr/>
                    <a:lstStyle/>
                    <a:p>
                      <a:pPr algn="r" fontAlgn="b"/>
                      <a:r>
                        <a:rPr lang="en-US" sz="1400" b="0" i="0" u="none" strike="noStrike">
                          <a:solidFill>
                            <a:srgbClr val="000000"/>
                          </a:solidFill>
                          <a:effectLst/>
                          <a:latin typeface="Calibri"/>
                        </a:rPr>
                        <a:t>0%</a:t>
                      </a:r>
                    </a:p>
                  </a:txBody>
                  <a:tcPr marL="9525" marR="9525" marT="9525" marB="0" anchor="b"/>
                </a:tc>
              </a:tr>
              <a:tr h="216628">
                <a:tc>
                  <a:txBody>
                    <a:bodyPr/>
                    <a:lstStyle/>
                    <a:p>
                      <a:pPr algn="l" fontAlgn="t"/>
                      <a:r>
                        <a:rPr lang="en-US" sz="1400" b="0" i="0" u="none" strike="noStrike" dirty="0" smtClean="0">
                          <a:solidFill>
                            <a:srgbClr val="000000"/>
                          </a:solidFill>
                          <a:effectLst/>
                          <a:latin typeface="Calibri"/>
                        </a:rPr>
                        <a:t>Local </a:t>
                      </a:r>
                      <a:r>
                        <a:rPr lang="en-US" sz="1400" b="0" i="0" u="none" strike="noStrike" dirty="0">
                          <a:solidFill>
                            <a:srgbClr val="000000"/>
                          </a:solidFill>
                          <a:effectLst/>
                          <a:latin typeface="Calibri"/>
                        </a:rPr>
                        <a:t>Political leaders</a:t>
                      </a:r>
                    </a:p>
                  </a:txBody>
                  <a:tcPr marL="9525" marR="9525" marT="9525" marB="0"/>
                </a:tc>
                <a:tc>
                  <a:txBody>
                    <a:bodyPr/>
                    <a:lstStyle/>
                    <a:p>
                      <a:pPr algn="r" fontAlgn="b"/>
                      <a:r>
                        <a:rPr lang="en-US" sz="1400" b="0" i="0" u="none" strike="noStrike">
                          <a:solidFill>
                            <a:srgbClr val="000000"/>
                          </a:solidFill>
                          <a:effectLst/>
                          <a:latin typeface="Calibri"/>
                        </a:rPr>
                        <a:t>0</a:t>
                      </a:r>
                    </a:p>
                  </a:txBody>
                  <a:tcPr marL="9525" marR="9525" marT="9525" marB="0" anchor="b"/>
                </a:tc>
                <a:tc>
                  <a:txBody>
                    <a:bodyPr/>
                    <a:lstStyle/>
                    <a:p>
                      <a:pPr algn="r" fontAlgn="b"/>
                      <a:r>
                        <a:rPr lang="en-US" sz="1400" b="0" i="0" u="none" strike="noStrike" dirty="0">
                          <a:solidFill>
                            <a:srgbClr val="000000"/>
                          </a:solidFill>
                          <a:effectLst/>
                          <a:latin typeface="Calibri"/>
                        </a:rPr>
                        <a:t>0%</a:t>
                      </a:r>
                    </a:p>
                  </a:txBody>
                  <a:tcPr marL="9525" marR="9525" marT="9525" marB="0" anchor="b"/>
                </a:tc>
              </a:tr>
            </a:tbl>
          </a:graphicData>
        </a:graphic>
      </p:graphicFrame>
    </p:spTree>
    <p:extLst>
      <p:ext uri="{BB962C8B-B14F-4D97-AF65-F5344CB8AC3E}">
        <p14:creationId xmlns:p14="http://schemas.microsoft.com/office/powerpoint/2010/main" val="25556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Key Information Contacts for Farmers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7914956"/>
              </p:ext>
            </p:extLst>
          </p:nvPr>
        </p:nvGraphicFramePr>
        <p:xfrm>
          <a:off x="609600" y="1371600"/>
          <a:ext cx="6877050" cy="4671060"/>
        </p:xfrm>
        <a:graphic>
          <a:graphicData uri="http://schemas.openxmlformats.org/drawingml/2006/table">
            <a:tbl>
              <a:tblPr>
                <a:tableStyleId>{3B4B98B0-60AC-42C2-AFA5-B58CD77FA1E5}</a:tableStyleId>
              </a:tblPr>
              <a:tblGrid>
                <a:gridCol w="3505200"/>
                <a:gridCol w="1600200"/>
                <a:gridCol w="1771650"/>
              </a:tblGrid>
              <a:tr h="207365">
                <a:tc>
                  <a:txBody>
                    <a:bodyPr/>
                    <a:lstStyle/>
                    <a:p>
                      <a:pPr algn="l" fontAlgn="t"/>
                      <a:r>
                        <a:rPr lang="en-US" sz="1400" b="1" u="none" strike="noStrike" dirty="0">
                          <a:effectLst/>
                        </a:rPr>
                        <a:t>Agent Type:</a:t>
                      </a:r>
                      <a:endParaRPr lang="en-US" sz="1400" b="1" i="0" u="none" strike="noStrike" dirty="0">
                        <a:solidFill>
                          <a:srgbClr val="000000"/>
                        </a:solidFill>
                        <a:effectLst/>
                        <a:latin typeface="Calibri"/>
                      </a:endParaRPr>
                    </a:p>
                  </a:txBody>
                  <a:tcPr marL="9525" marR="9525" marT="9525" marB="0"/>
                </a:tc>
                <a:tc>
                  <a:txBody>
                    <a:bodyPr/>
                    <a:lstStyle/>
                    <a:p>
                      <a:pPr algn="r" fontAlgn="b"/>
                      <a:r>
                        <a:rPr lang="en-US" sz="1400" b="1" u="none" strike="noStrike" dirty="0">
                          <a:effectLst/>
                        </a:rPr>
                        <a:t>Number of </a:t>
                      </a:r>
                      <a:r>
                        <a:rPr lang="en-US" sz="1400" b="1" u="none" strike="noStrike" dirty="0" smtClean="0">
                          <a:effectLst/>
                        </a:rPr>
                        <a:t>Reports (Out of</a:t>
                      </a:r>
                      <a:r>
                        <a:rPr lang="en-US" sz="1400" b="1" u="none" strike="noStrike" baseline="0" dirty="0" smtClean="0">
                          <a:effectLst/>
                        </a:rPr>
                        <a:t> 97)</a:t>
                      </a:r>
                      <a:r>
                        <a:rPr lang="en-US" sz="1400" b="1" u="none" strike="noStrike" dirty="0" smtClean="0">
                          <a:effectLst/>
                        </a:rPr>
                        <a:t>:</a:t>
                      </a:r>
                      <a:endParaRPr lang="en-US" sz="1400" b="1" i="0" u="none" strike="noStrike" dirty="0">
                        <a:solidFill>
                          <a:srgbClr val="000000"/>
                        </a:solidFill>
                        <a:effectLst/>
                        <a:latin typeface="Calibri"/>
                      </a:endParaRPr>
                    </a:p>
                  </a:txBody>
                  <a:tcPr marL="9525" marR="9525" marT="9525" marB="0" anchor="b"/>
                </a:tc>
                <a:tc>
                  <a:txBody>
                    <a:bodyPr/>
                    <a:lstStyle/>
                    <a:p>
                      <a:pPr algn="r" fontAlgn="b"/>
                      <a:r>
                        <a:rPr lang="en-US" sz="1400" b="1" u="none" strike="noStrike" dirty="0">
                          <a:effectLst/>
                        </a:rPr>
                        <a:t>Percentage of Farmers Reporting </a:t>
                      </a:r>
                      <a:r>
                        <a:rPr lang="en-US" sz="1400" b="1" u="none" strike="noStrike" dirty="0" smtClean="0">
                          <a:effectLst/>
                        </a:rPr>
                        <a:t>Contact:</a:t>
                      </a:r>
                      <a:endParaRPr lang="en-US" sz="1400" b="1" i="0" u="none" strike="noStrike" dirty="0">
                        <a:solidFill>
                          <a:srgbClr val="000000"/>
                        </a:solidFill>
                        <a:effectLst/>
                        <a:latin typeface="Calibri"/>
                      </a:endParaRPr>
                    </a:p>
                  </a:txBody>
                  <a:tcPr marL="9525" marR="9525" marT="9525" marB="0" anchor="b"/>
                </a:tc>
              </a:tr>
              <a:tr h="207365">
                <a:tc>
                  <a:txBody>
                    <a:bodyPr/>
                    <a:lstStyle/>
                    <a:p>
                      <a:pPr algn="l" fontAlgn="t"/>
                      <a:r>
                        <a:rPr lang="en-US" sz="1400" u="none" strike="noStrike">
                          <a:effectLst/>
                        </a:rPr>
                        <a:t>Family Member</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81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84%</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a:effectLst/>
                        </a:rPr>
                        <a:t>Neighbor/friend</a:t>
                      </a:r>
                      <a:endParaRPr lang="en-US" sz="1400" b="0" i="0" u="none" strike="noStrike">
                        <a:solidFill>
                          <a:srgbClr val="000000"/>
                        </a:solidFill>
                        <a:effectLst/>
                        <a:latin typeface="Calibri"/>
                      </a:endParaRPr>
                    </a:p>
                  </a:txBody>
                  <a:tcPr marL="9525" marR="9525" marT="9525" marB="0"/>
                </a:tc>
                <a:tc>
                  <a:txBody>
                    <a:bodyPr/>
                    <a:lstStyle/>
                    <a:p>
                      <a:pPr algn="r" fontAlgn="b"/>
                      <a:r>
                        <a:rPr lang="en-US" sz="1400" u="none" strike="noStrike">
                          <a:effectLst/>
                        </a:rPr>
                        <a:t>72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74%</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Veterinary </a:t>
                      </a:r>
                      <a:r>
                        <a:rPr lang="en-US" sz="1400" u="none" strike="noStrike" dirty="0">
                          <a:effectLst/>
                        </a:rPr>
                        <a:t>Service provider</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62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64%</a:t>
                      </a:r>
                      <a:endParaRPr lang="en-US" sz="1400" b="0" i="0" u="none" strike="noStrike" dirty="0">
                        <a:solidFill>
                          <a:srgbClr val="000000"/>
                        </a:solidFill>
                        <a:effectLst/>
                        <a:latin typeface="Calibri"/>
                      </a:endParaRPr>
                    </a:p>
                  </a:txBody>
                  <a:tcPr marL="9525" marR="9525" marT="9525" marB="0" anchor="b"/>
                </a:tc>
              </a:tr>
              <a:tr h="207365">
                <a:tc>
                  <a:txBody>
                    <a:bodyPr/>
                    <a:lstStyle/>
                    <a:p>
                      <a:pPr algn="l" fontAlgn="t"/>
                      <a:r>
                        <a:rPr lang="en-US" sz="1400" u="none" strike="noStrike" dirty="0">
                          <a:effectLst/>
                        </a:rPr>
                        <a:t>Vendor in </a:t>
                      </a:r>
                      <a:r>
                        <a:rPr lang="en-US" sz="1400" u="none" strike="noStrike" dirty="0" smtClean="0">
                          <a:effectLst/>
                        </a:rPr>
                        <a:t>a local  </a:t>
                      </a:r>
                      <a:r>
                        <a:rPr lang="en-US" sz="1400" u="none" strike="noStrike" dirty="0">
                          <a:effectLst/>
                        </a:rPr>
                        <a:t>agro-vet shop</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57</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59%</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a:effectLst/>
                        </a:rPr>
                        <a:t>Vendor in a shop in urban center</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53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55%</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a:effectLst/>
                        </a:rPr>
                        <a:t>Vendor in weekly  market</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52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54%</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Tractor </a:t>
                      </a:r>
                      <a:r>
                        <a:rPr lang="en-US" sz="1400" u="none" strike="noStrike" dirty="0">
                          <a:effectLst/>
                        </a:rPr>
                        <a:t>owner/ animal traction provider</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42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43%</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Government </a:t>
                      </a:r>
                      <a:r>
                        <a:rPr lang="en-US" sz="1400" u="none" strike="noStrike" dirty="0">
                          <a:effectLst/>
                        </a:rPr>
                        <a:t>Extension agent</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40</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41%</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NGO</a:t>
                      </a:r>
                      <a:r>
                        <a:rPr lang="en-US" sz="1400" u="none" strike="noStrike" dirty="0">
                          <a:effectLst/>
                        </a:rPr>
                        <a:t>/ Development Agent</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36</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37%</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Village/</a:t>
                      </a:r>
                      <a:r>
                        <a:rPr lang="en-US" sz="1400" u="none" strike="noStrike" dirty="0" err="1" smtClean="0">
                          <a:effectLst/>
                        </a:rPr>
                        <a:t>Subcounty</a:t>
                      </a:r>
                      <a:r>
                        <a:rPr lang="en-US" sz="1400" u="none" strike="noStrike" dirty="0" smtClean="0">
                          <a:effectLst/>
                        </a:rPr>
                        <a:t> </a:t>
                      </a:r>
                      <a:r>
                        <a:rPr lang="en-US" sz="1400" u="none" strike="noStrike" dirty="0">
                          <a:effectLst/>
                        </a:rPr>
                        <a:t>chief</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34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35%</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Local </a:t>
                      </a:r>
                      <a:r>
                        <a:rPr lang="en-US" sz="1400" u="none" strike="noStrike" dirty="0">
                          <a:effectLst/>
                        </a:rPr>
                        <a:t>Political leaders</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34</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35%</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Minister/Priest/Imam </a:t>
                      </a:r>
                      <a:r>
                        <a:rPr lang="en-US" sz="1400" u="none" strike="noStrike" dirty="0">
                          <a:effectLst/>
                        </a:rPr>
                        <a:t>in village</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34%</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Teacher </a:t>
                      </a:r>
                      <a:r>
                        <a:rPr lang="en-US" sz="1400" u="none" strike="noStrike" dirty="0">
                          <a:effectLst/>
                        </a:rPr>
                        <a:t>in village</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32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33%</a:t>
                      </a:r>
                      <a:endParaRPr lang="en-US" sz="1400" b="0" i="0" u="none" strike="noStrike">
                        <a:solidFill>
                          <a:srgbClr val="000000"/>
                        </a:solidFill>
                        <a:effectLst/>
                        <a:latin typeface="Calibri"/>
                      </a:endParaRPr>
                    </a:p>
                  </a:txBody>
                  <a:tcPr marL="9525" marR="9525" marT="9525" marB="0" anchor="b"/>
                </a:tc>
              </a:tr>
              <a:tr h="217733">
                <a:tc>
                  <a:txBody>
                    <a:bodyPr/>
                    <a:lstStyle/>
                    <a:p>
                      <a:pPr algn="l" fontAlgn="t"/>
                      <a:r>
                        <a:rPr lang="en-US" sz="1400" u="none" strike="noStrike" dirty="0">
                          <a:effectLst/>
                        </a:rPr>
                        <a:t>Agricultural researcher</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23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24%</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Leader </a:t>
                      </a:r>
                      <a:r>
                        <a:rPr lang="en-US" sz="1400" u="none" strike="noStrike" dirty="0">
                          <a:effectLst/>
                        </a:rPr>
                        <a:t>of farmer organizations</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13</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13%</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Leader </a:t>
                      </a:r>
                      <a:r>
                        <a:rPr lang="en-US" sz="1400" u="none" strike="noStrike" dirty="0">
                          <a:effectLst/>
                        </a:rPr>
                        <a:t>of women’s organization</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12</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12%</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Agricultural/Micro </a:t>
                      </a:r>
                      <a:r>
                        <a:rPr lang="en-US" sz="1400" u="none" strike="noStrike" dirty="0">
                          <a:effectLst/>
                        </a:rPr>
                        <a:t>Finance Representative </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9</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9%</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Leader </a:t>
                      </a:r>
                      <a:r>
                        <a:rPr lang="en-US" sz="1400" u="none" strike="noStrike" dirty="0">
                          <a:effectLst/>
                        </a:rPr>
                        <a:t>of youth </a:t>
                      </a:r>
                      <a:r>
                        <a:rPr lang="en-US" sz="1400" u="none" strike="noStrike" dirty="0" err="1">
                          <a:effectLst/>
                        </a:rPr>
                        <a:t>organisation</a:t>
                      </a:r>
                      <a:r>
                        <a:rPr lang="en-US" sz="1400" u="none" strike="noStrike" dirty="0">
                          <a:effectLst/>
                        </a:rPr>
                        <a:t> </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a:effectLst/>
                        </a:rPr>
                        <a:t>5%</a:t>
                      </a:r>
                      <a:endParaRPr lang="en-US" sz="1400" b="0" i="0" u="none" strike="noStrike">
                        <a:solidFill>
                          <a:srgbClr val="000000"/>
                        </a:solidFill>
                        <a:effectLst/>
                        <a:latin typeface="Calibri"/>
                      </a:endParaRPr>
                    </a:p>
                  </a:txBody>
                  <a:tcPr marL="9525" marR="9525" marT="9525" marB="0" anchor="b"/>
                </a:tc>
              </a:tr>
              <a:tr h="207365">
                <a:tc>
                  <a:txBody>
                    <a:bodyPr/>
                    <a:lstStyle/>
                    <a:p>
                      <a:pPr algn="l" fontAlgn="t"/>
                      <a:r>
                        <a:rPr lang="en-US" sz="1400" u="none" strike="noStrike" dirty="0" smtClean="0">
                          <a:effectLst/>
                        </a:rPr>
                        <a:t>Government </a:t>
                      </a:r>
                      <a:r>
                        <a:rPr lang="en-US" sz="1400" u="none" strike="noStrike" dirty="0" err="1">
                          <a:effectLst/>
                        </a:rPr>
                        <a:t>Parastatals</a:t>
                      </a:r>
                      <a:endParaRPr lang="en-US" sz="1400" b="0" i="0" u="none" strike="noStrike" dirty="0">
                        <a:solidFill>
                          <a:srgbClr val="000000"/>
                        </a:solidFill>
                        <a:effectLst/>
                        <a:latin typeface="Calibri"/>
                      </a:endParaRPr>
                    </a:p>
                  </a:txBody>
                  <a:tcPr marL="9525" marR="9525" marT="9525" marB="0"/>
                </a:tc>
                <a:tc>
                  <a:txBody>
                    <a:bodyPr/>
                    <a:lstStyle/>
                    <a:p>
                      <a:pPr algn="r" fontAlgn="b"/>
                      <a:r>
                        <a:rPr lang="en-US" sz="1400" u="none" strike="noStrike">
                          <a:effectLst/>
                        </a:rPr>
                        <a:t>1</a:t>
                      </a:r>
                      <a:endParaRPr lang="en-US" sz="1400" b="0" i="0" u="none" strike="noStrike">
                        <a:solidFill>
                          <a:srgbClr val="000000"/>
                        </a:solidFill>
                        <a:effectLst/>
                        <a:latin typeface="Calibri"/>
                      </a:endParaRPr>
                    </a:p>
                  </a:txBody>
                  <a:tcPr marL="9525" marR="9525" marT="9525" marB="0" anchor="b"/>
                </a:tc>
                <a:tc>
                  <a:txBody>
                    <a:bodyPr/>
                    <a:lstStyle/>
                    <a:p>
                      <a:pPr algn="r" fontAlgn="b"/>
                      <a:r>
                        <a:rPr lang="en-US" sz="1400" u="none" strike="noStrike" dirty="0">
                          <a:effectLst/>
                        </a:rPr>
                        <a:t>1%</a:t>
                      </a:r>
                      <a:endParaRPr lang="en-US"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67236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Structure</a:t>
            </a:r>
            <a:endParaRPr lang="en-US" dirty="0"/>
          </a:p>
        </p:txBody>
      </p:sp>
      <p:sp>
        <p:nvSpPr>
          <p:cNvPr id="5" name="TextBox 4"/>
          <p:cNvSpPr txBox="1"/>
          <p:nvPr/>
        </p:nvSpPr>
        <p:spPr>
          <a:xfrm>
            <a:off x="609600" y="1371600"/>
            <a:ext cx="6781800" cy="2308324"/>
          </a:xfrm>
          <a:prstGeom prst="rect">
            <a:avLst/>
          </a:prstGeom>
          <a:noFill/>
        </p:spPr>
        <p:txBody>
          <a:bodyPr wrap="square" rtlCol="0">
            <a:spAutoFit/>
          </a:bodyPr>
          <a:lstStyle/>
          <a:p>
            <a:pPr marL="285750" indent="-285750">
              <a:buFont typeface="Arial" pitchFamily="34" charset="0"/>
              <a:buChar char="•"/>
            </a:pPr>
            <a:r>
              <a:rPr lang="en-US" dirty="0" smtClean="0"/>
              <a:t>Matched the farmer data (97) to Technology Networks Data (19)</a:t>
            </a:r>
          </a:p>
          <a:p>
            <a:pPr marL="285750" indent="-285750">
              <a:buFont typeface="Arial" pitchFamily="34" charset="0"/>
              <a:buChar char="•"/>
            </a:pPr>
            <a:r>
              <a:rPr lang="en-US" dirty="0" smtClean="0"/>
              <a:t>Determine Influential Nodes:</a:t>
            </a:r>
          </a:p>
          <a:p>
            <a:pPr marL="742950" lvl="1" indent="-285750">
              <a:buFont typeface="Arial" pitchFamily="34" charset="0"/>
              <a:buChar char="•"/>
            </a:pPr>
            <a:r>
              <a:rPr lang="en-US" dirty="0" smtClean="0"/>
              <a:t>Degree Centrality = Number of contacts for agricultural information</a:t>
            </a:r>
          </a:p>
          <a:p>
            <a:pPr marL="742950" lvl="1" indent="-285750">
              <a:buFont typeface="Arial" pitchFamily="34" charset="0"/>
              <a:buChar char="•"/>
            </a:pPr>
            <a:r>
              <a:rPr lang="en-US" dirty="0" err="1" smtClean="0"/>
              <a:t>Betweenness</a:t>
            </a:r>
            <a:r>
              <a:rPr lang="en-US" dirty="0" smtClean="0"/>
              <a:t> Centrality =  Score which indicates the extent to which an agent controls the transmission of information between contacts by measuring the extent to which a person mediates contact between others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1818845"/>
              </p:ext>
            </p:extLst>
          </p:nvPr>
        </p:nvGraphicFramePr>
        <p:xfrm>
          <a:off x="838199" y="3810001"/>
          <a:ext cx="6934200" cy="2418457"/>
        </p:xfrm>
        <a:graphic>
          <a:graphicData uri="http://schemas.openxmlformats.org/drawingml/2006/table">
            <a:tbl>
              <a:tblPr firstRow="1" firstCol="1" bandRow="1">
                <a:tableStyleId>{616DA210-FB5B-4158-B5E0-FEB733F419BA}</a:tableStyleId>
              </a:tblPr>
              <a:tblGrid>
                <a:gridCol w="1981201"/>
                <a:gridCol w="792189"/>
                <a:gridCol w="1386695"/>
                <a:gridCol w="1859716"/>
                <a:gridCol w="914399"/>
              </a:tblGrid>
              <a:tr h="523327">
                <a:tc>
                  <a:txBody>
                    <a:bodyPr/>
                    <a:lstStyle/>
                    <a:p>
                      <a:pPr marL="0" marR="0">
                        <a:lnSpc>
                          <a:spcPct val="115000"/>
                        </a:lnSpc>
                        <a:spcBef>
                          <a:spcPts val="0"/>
                        </a:spcBef>
                        <a:spcAft>
                          <a:spcPts val="0"/>
                        </a:spcAft>
                      </a:pPr>
                      <a:r>
                        <a:rPr lang="en-US" sz="1600" dirty="0">
                          <a:solidFill>
                            <a:schemeClr val="bg1"/>
                          </a:solidFill>
                          <a:effectLst/>
                        </a:rPr>
                        <a:t>Degree Centrality</a:t>
                      </a:r>
                      <a:endParaRPr lang="en-US" sz="1600" b="1"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600">
                          <a:solidFill>
                            <a:schemeClr val="bg1"/>
                          </a:solidFill>
                          <a:effectLst/>
                        </a:rPr>
                        <a:t>Score</a:t>
                      </a:r>
                      <a:endParaRPr lang="en-US" sz="160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gn="ctr">
                        <a:lnSpc>
                          <a:spcPct val="115000"/>
                        </a:lnSpc>
                        <a:spcBef>
                          <a:spcPts val="0"/>
                        </a:spcBef>
                        <a:spcAft>
                          <a:spcPts val="0"/>
                        </a:spcAft>
                      </a:pPr>
                      <a:r>
                        <a:rPr lang="en-US" sz="1600" dirty="0">
                          <a:solidFill>
                            <a:schemeClr val="bg1"/>
                          </a:solidFill>
                          <a:effectLst/>
                        </a:rPr>
                        <a:t>Rank</a:t>
                      </a:r>
                      <a:endParaRPr lang="en-US" sz="1600"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600">
                          <a:solidFill>
                            <a:schemeClr val="bg1"/>
                          </a:solidFill>
                          <a:effectLst/>
                        </a:rPr>
                        <a:t>Betweeness Centrality</a:t>
                      </a:r>
                      <a:endParaRPr lang="en-US" sz="160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600" dirty="0">
                          <a:solidFill>
                            <a:schemeClr val="bg1"/>
                          </a:solidFill>
                          <a:effectLst/>
                        </a:rPr>
                        <a:t>Score</a:t>
                      </a:r>
                      <a:endParaRPr lang="en-US" sz="1600" dirty="0">
                        <a:solidFill>
                          <a:schemeClr val="bg1"/>
                        </a:solidFill>
                        <a:effectLst/>
                        <a:latin typeface="Calibri"/>
                        <a:ea typeface="Times New Roman"/>
                        <a:cs typeface="Times New Roman"/>
                      </a:endParaRPr>
                    </a:p>
                  </a:txBody>
                  <a:tcPr marL="68580" marR="68580" marT="0" marB="0">
                    <a:solidFill>
                      <a:schemeClr val="accent1"/>
                    </a:solidFill>
                  </a:tcPr>
                </a:tc>
              </a:tr>
              <a:tr h="432432">
                <a:tc>
                  <a:txBody>
                    <a:bodyPr/>
                    <a:lstStyle/>
                    <a:p>
                      <a:pPr marL="0" marR="0">
                        <a:lnSpc>
                          <a:spcPct val="115000"/>
                        </a:lnSpc>
                        <a:spcBef>
                          <a:spcPts val="0"/>
                        </a:spcBef>
                        <a:spcAft>
                          <a:spcPts val="0"/>
                        </a:spcAft>
                      </a:pPr>
                      <a:r>
                        <a:rPr lang="en-US" sz="1400" b="0">
                          <a:effectLst/>
                        </a:rPr>
                        <a:t>NAADS Coordinator</a:t>
                      </a:r>
                      <a:endParaRPr lang="en-US" sz="1400" b="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20</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solidFill>
                            <a:schemeClr val="bg1"/>
                          </a:solidFill>
                          <a:effectLst/>
                        </a:rPr>
                        <a:t>1</a:t>
                      </a:r>
                      <a:endParaRPr lang="en-US" sz="1600" b="1"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effectLst/>
                        </a:rPr>
                        <a:t>Local </a:t>
                      </a:r>
                      <a:r>
                        <a:rPr lang="en-US" sz="1400" dirty="0" err="1" smtClean="0">
                          <a:effectLst/>
                        </a:rPr>
                        <a:t>Stockist</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28.25</a:t>
                      </a:r>
                      <a:endParaRPr lang="en-US" sz="1400" dirty="0">
                        <a:effectLst/>
                        <a:latin typeface="Calibri"/>
                        <a:ea typeface="Times New Roman"/>
                        <a:cs typeface="Times New Roman"/>
                      </a:endParaRPr>
                    </a:p>
                  </a:txBody>
                  <a:tcPr marL="68580" marR="68580" marT="0" marB="0"/>
                </a:tc>
              </a:tr>
              <a:tr h="457911">
                <a:tc>
                  <a:txBody>
                    <a:bodyPr/>
                    <a:lstStyle/>
                    <a:p>
                      <a:pPr marL="0" marR="0">
                        <a:lnSpc>
                          <a:spcPct val="115000"/>
                        </a:lnSpc>
                        <a:spcBef>
                          <a:spcPts val="0"/>
                        </a:spcBef>
                        <a:spcAft>
                          <a:spcPts val="0"/>
                        </a:spcAft>
                      </a:pPr>
                      <a:r>
                        <a:rPr lang="en-US" sz="1400" b="0">
                          <a:effectLst/>
                        </a:rPr>
                        <a:t>Chief</a:t>
                      </a:r>
                      <a:endParaRPr lang="en-US" sz="1400" b="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20</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solidFill>
                            <a:schemeClr val="bg1"/>
                          </a:solidFill>
                          <a:effectLst/>
                        </a:rPr>
                        <a:t>2</a:t>
                      </a:r>
                      <a:endParaRPr lang="en-US" sz="1600" b="1"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dirty="0">
                          <a:effectLst/>
                        </a:rPr>
                        <a:t>Women’s Group Leader</a:t>
                      </a:r>
                      <a:endParaRPr lang="en-US" sz="14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16.93</a:t>
                      </a:r>
                      <a:endParaRPr lang="en-US" sz="1400">
                        <a:effectLst/>
                        <a:latin typeface="Calibri"/>
                        <a:ea typeface="Times New Roman"/>
                        <a:cs typeface="Times New Roman"/>
                      </a:endParaRPr>
                    </a:p>
                  </a:txBody>
                  <a:tcPr marL="68580" marR="68580" marT="0" marB="0"/>
                </a:tc>
              </a:tr>
              <a:tr h="261663">
                <a:tc>
                  <a:txBody>
                    <a:bodyPr/>
                    <a:lstStyle/>
                    <a:p>
                      <a:pPr marL="0" marR="0">
                        <a:lnSpc>
                          <a:spcPct val="115000"/>
                        </a:lnSpc>
                        <a:spcBef>
                          <a:spcPts val="0"/>
                        </a:spcBef>
                        <a:spcAft>
                          <a:spcPts val="0"/>
                        </a:spcAft>
                      </a:pPr>
                      <a:r>
                        <a:rPr lang="en-US" sz="1400" b="0">
                          <a:effectLst/>
                        </a:rPr>
                        <a:t>Couselor</a:t>
                      </a:r>
                      <a:endParaRPr lang="en-US" sz="1400" b="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19</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solidFill>
                            <a:schemeClr val="bg1"/>
                          </a:solidFill>
                          <a:effectLst/>
                        </a:rPr>
                        <a:t>3</a:t>
                      </a:r>
                      <a:endParaRPr lang="en-US" sz="1600" b="1"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a:effectLst/>
                        </a:rPr>
                        <a:t>Chief</a:t>
                      </a:r>
                      <a:endParaRPr lang="en-US" sz="14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14.19</a:t>
                      </a:r>
                      <a:endParaRPr lang="en-US" sz="1400">
                        <a:effectLst/>
                        <a:latin typeface="Calibri"/>
                        <a:ea typeface="Times New Roman"/>
                        <a:cs typeface="Times New Roman"/>
                      </a:endParaRPr>
                    </a:p>
                  </a:txBody>
                  <a:tcPr marL="68580" marR="68580" marT="0" marB="0"/>
                </a:tc>
              </a:tr>
              <a:tr h="686866">
                <a:tc>
                  <a:txBody>
                    <a:bodyPr/>
                    <a:lstStyle/>
                    <a:p>
                      <a:pPr marL="0" marR="0">
                        <a:lnSpc>
                          <a:spcPct val="115000"/>
                        </a:lnSpc>
                        <a:spcBef>
                          <a:spcPts val="0"/>
                        </a:spcBef>
                        <a:spcAft>
                          <a:spcPts val="0"/>
                        </a:spcAft>
                      </a:pPr>
                      <a:r>
                        <a:rPr lang="en-US" sz="1400" b="0" dirty="0">
                          <a:effectLst/>
                        </a:rPr>
                        <a:t>Local </a:t>
                      </a:r>
                      <a:r>
                        <a:rPr lang="en-US" sz="1400" b="0" dirty="0" err="1" smtClean="0">
                          <a:effectLst/>
                        </a:rPr>
                        <a:t>Agrovet</a:t>
                      </a:r>
                      <a:r>
                        <a:rPr lang="en-US" sz="1400" b="0" dirty="0" smtClean="0">
                          <a:effectLst/>
                        </a:rPr>
                        <a:t>*</a:t>
                      </a:r>
                      <a:endParaRPr lang="en-US" sz="1400" b="0" dirty="0">
                        <a:effectLst/>
                      </a:endParaRPr>
                    </a:p>
                    <a:p>
                      <a:pPr marL="0" marR="0">
                        <a:lnSpc>
                          <a:spcPct val="115000"/>
                        </a:lnSpc>
                        <a:spcBef>
                          <a:spcPts val="0"/>
                        </a:spcBef>
                        <a:spcAft>
                          <a:spcPts val="0"/>
                        </a:spcAft>
                      </a:pPr>
                      <a:r>
                        <a:rPr lang="en-US" sz="1400" b="0" dirty="0">
                          <a:effectLst/>
                        </a:rPr>
                        <a:t>Women’s Group </a:t>
                      </a:r>
                      <a:r>
                        <a:rPr lang="en-US" sz="1400" b="0" dirty="0" smtClean="0">
                          <a:effectLst/>
                        </a:rPr>
                        <a:t>Leader*</a:t>
                      </a:r>
                      <a:endParaRPr lang="en-US" sz="1400" b="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18</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600" b="1" dirty="0">
                          <a:solidFill>
                            <a:schemeClr val="bg1"/>
                          </a:solidFill>
                          <a:effectLst/>
                        </a:rPr>
                        <a:t>4</a:t>
                      </a:r>
                      <a:endParaRPr lang="en-US" sz="1600" b="1" dirty="0">
                        <a:solidFill>
                          <a:schemeClr val="bg1"/>
                        </a:solidFill>
                        <a:effectLst/>
                        <a:latin typeface="Calibri"/>
                        <a:ea typeface="Times New Roman"/>
                        <a:cs typeface="Times New Roman"/>
                      </a:endParaRPr>
                    </a:p>
                  </a:txBody>
                  <a:tcPr marL="68580" marR="68580" marT="0" marB="0">
                    <a:solidFill>
                      <a:schemeClr val="accent1"/>
                    </a:solidFill>
                  </a:tcPr>
                </a:tc>
                <a:tc>
                  <a:txBody>
                    <a:bodyPr/>
                    <a:lstStyle/>
                    <a:p>
                      <a:pPr marL="0" marR="0">
                        <a:lnSpc>
                          <a:spcPct val="115000"/>
                        </a:lnSpc>
                        <a:spcBef>
                          <a:spcPts val="0"/>
                        </a:spcBef>
                        <a:spcAft>
                          <a:spcPts val="0"/>
                        </a:spcAft>
                      </a:pPr>
                      <a:r>
                        <a:rPr lang="en-US" sz="1400">
                          <a:effectLst/>
                        </a:rPr>
                        <a:t>NAADS Coordinator</a:t>
                      </a:r>
                      <a:endParaRPr lang="en-US" sz="14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14.15</a:t>
                      </a:r>
                      <a:endParaRPr lang="en-US" sz="14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98405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Knowledge and Beliefs about Agricultural Production</a:t>
            </a:r>
            <a:endParaRPr lang="en-US" sz="4000"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sz="3200" dirty="0"/>
              <a:t>Focus on the Three Principles of </a:t>
            </a:r>
            <a:r>
              <a:rPr lang="en-US" sz="3200" dirty="0" smtClean="0"/>
              <a:t>CA:</a:t>
            </a:r>
          </a:p>
          <a:p>
            <a:pPr marL="868680" lvl="1" indent="-457200">
              <a:buFont typeface="+mj-lt"/>
              <a:buAutoNum type="arabicPeriod"/>
            </a:pPr>
            <a:r>
              <a:rPr lang="en-US" sz="2800" dirty="0" smtClean="0"/>
              <a:t>Crop rotation</a:t>
            </a:r>
          </a:p>
          <a:p>
            <a:pPr marL="868680" lvl="1" indent="-457200">
              <a:buFont typeface="+mj-lt"/>
              <a:buAutoNum type="arabicPeriod"/>
            </a:pPr>
            <a:r>
              <a:rPr lang="en-US" sz="2800" dirty="0" smtClean="0"/>
              <a:t>Maintaining a permanent crop cover</a:t>
            </a:r>
          </a:p>
          <a:p>
            <a:pPr marL="868680" lvl="1" indent="-457200">
              <a:buFont typeface="+mj-lt"/>
              <a:buAutoNum type="arabicPeriod"/>
            </a:pPr>
            <a:r>
              <a:rPr lang="en-US" sz="2800" dirty="0" smtClean="0"/>
              <a:t>Minimizing tillage</a:t>
            </a:r>
          </a:p>
          <a:p>
            <a:pPr marL="114300" indent="0">
              <a:buNone/>
            </a:pPr>
            <a:r>
              <a:rPr lang="en-US" sz="2800" dirty="0" smtClean="0"/>
              <a:t>Corresponding statements on questionnaire:</a:t>
            </a:r>
          </a:p>
          <a:p>
            <a:pPr lvl="1"/>
            <a:r>
              <a:rPr lang="en-US" sz="2800" dirty="0" smtClean="0"/>
              <a:t>“Rotating crops is always best practice”</a:t>
            </a:r>
          </a:p>
          <a:p>
            <a:pPr lvl="1"/>
            <a:r>
              <a:rPr lang="en-US" sz="2800" dirty="0" smtClean="0"/>
              <a:t>“One should maintain a permanent crop cover”</a:t>
            </a:r>
          </a:p>
          <a:p>
            <a:pPr lvl="1"/>
            <a:r>
              <a:rPr lang="en-US" sz="2800" dirty="0" smtClean="0"/>
              <a:t>“Tillage causes land degradation”</a:t>
            </a:r>
          </a:p>
          <a:p>
            <a:r>
              <a:rPr lang="en-US" sz="3000" dirty="0" smtClean="0"/>
              <a:t>Farmers indicated agreement on a scale of 1-5</a:t>
            </a:r>
          </a:p>
          <a:p>
            <a:pPr lvl="1"/>
            <a:r>
              <a:rPr lang="en-US" sz="2800" dirty="0" smtClean="0"/>
              <a:t>5 = “strongly agree”</a:t>
            </a:r>
          </a:p>
          <a:p>
            <a:pPr lvl="1"/>
            <a:r>
              <a:rPr lang="en-US" sz="2800" dirty="0" smtClean="0"/>
              <a:t>1= “strongly disagree”</a:t>
            </a:r>
            <a:endParaRPr lang="en-US" sz="2800" dirty="0"/>
          </a:p>
        </p:txBody>
      </p:sp>
    </p:spTree>
    <p:extLst>
      <p:ext uri="{BB962C8B-B14F-4D97-AF65-F5344CB8AC3E}">
        <p14:creationId xmlns:p14="http://schemas.microsoft.com/office/powerpoint/2010/main" val="374720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819400"/>
            <a:ext cx="8001000" cy="3581400"/>
          </a:xfrm>
        </p:spPr>
        <p:txBody>
          <a:bodyPr>
            <a:normAutofit lnSpcReduction="10000"/>
          </a:bodyPr>
          <a:lstStyle/>
          <a:p>
            <a:pPr fontAlgn="auto">
              <a:spcAft>
                <a:spcPts val="0"/>
              </a:spcAft>
              <a:buFont typeface="Wingdings 2"/>
              <a:buNone/>
              <a:defRPr/>
            </a:pPr>
            <a:r>
              <a:rPr lang="en-US" sz="3600" b="1" dirty="0" smtClean="0">
                <a:solidFill>
                  <a:schemeClr val="tx1"/>
                </a:solidFill>
              </a:rPr>
              <a:t>Lead institution: University of Wyoming</a:t>
            </a:r>
          </a:p>
          <a:p>
            <a:pPr fontAlgn="auto">
              <a:spcAft>
                <a:spcPts val="0"/>
              </a:spcAft>
              <a:buFont typeface="Wingdings 2"/>
              <a:buNone/>
              <a:defRPr/>
            </a:pPr>
            <a:endParaRPr lang="en-US" sz="3600" b="1" dirty="0" smtClean="0">
              <a:solidFill>
                <a:schemeClr val="tx1"/>
              </a:solidFill>
            </a:endParaRPr>
          </a:p>
          <a:p>
            <a:pPr fontAlgn="auto">
              <a:spcAft>
                <a:spcPts val="0"/>
              </a:spcAft>
              <a:buFont typeface="Wingdings 2"/>
              <a:buNone/>
              <a:defRPr/>
            </a:pPr>
            <a:r>
              <a:rPr lang="en-US" sz="3600" b="1" dirty="0" smtClean="0">
                <a:solidFill>
                  <a:schemeClr val="tx1"/>
                </a:solidFill>
              </a:rPr>
              <a:t>Development and Transfer of Conservation Agriculture Production Systems (CAPS) for Small-holder Farms in Eastern Uganda and Western Kenya</a:t>
            </a:r>
          </a:p>
          <a:p>
            <a:pPr fontAlgn="auto">
              <a:spcAft>
                <a:spcPts val="0"/>
              </a:spcAft>
              <a:buFont typeface="Wingdings 2"/>
              <a:buNone/>
              <a:defRPr/>
            </a:pPr>
            <a:endParaRPr lang="en-US" b="1" dirty="0"/>
          </a:p>
        </p:txBody>
      </p:sp>
      <p:sp>
        <p:nvSpPr>
          <p:cNvPr id="15363" name="Title 2"/>
          <p:cNvSpPr>
            <a:spLocks noGrp="1"/>
          </p:cNvSpPr>
          <p:nvPr>
            <p:ph type="ctrTitle"/>
          </p:nvPr>
        </p:nvSpPr>
        <p:spPr>
          <a:xfrm>
            <a:off x="381000" y="381000"/>
            <a:ext cx="7543800" cy="1600200"/>
          </a:xfrm>
        </p:spPr>
        <p:txBody>
          <a:bodyPr/>
          <a:lstStyle/>
          <a:p>
            <a:r>
              <a:rPr lang="en-US" sz="4400" b="1" dirty="0" smtClean="0"/>
              <a:t>What is the project?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Disaggregating Knowledge and Beliefs about Agricultural Production</a:t>
            </a:r>
            <a:endParaRPr lang="en-US" sz="3600" dirty="0"/>
          </a:p>
        </p:txBody>
      </p:sp>
      <p:sp>
        <p:nvSpPr>
          <p:cNvPr id="3" name="Content Placeholder 2"/>
          <p:cNvSpPr>
            <a:spLocks noGrp="1"/>
          </p:cNvSpPr>
          <p:nvPr>
            <p:ph idx="1"/>
          </p:nvPr>
        </p:nvSpPr>
        <p:spPr/>
        <p:txBody>
          <a:bodyPr>
            <a:normAutofit/>
          </a:bodyPr>
          <a:lstStyle/>
          <a:p>
            <a:r>
              <a:rPr lang="en-US" dirty="0"/>
              <a:t>D</a:t>
            </a:r>
            <a:r>
              <a:rPr lang="en-US" dirty="0" smtClean="0"/>
              <a:t>ifferences between farmers and community agents/service providers?</a:t>
            </a:r>
          </a:p>
          <a:p>
            <a:pPr lvl="1"/>
            <a:r>
              <a:rPr lang="en-US" dirty="0" smtClean="0"/>
              <a:t>Farmers (n=97)</a:t>
            </a:r>
          </a:p>
          <a:p>
            <a:pPr lvl="1"/>
            <a:r>
              <a:rPr lang="en-US" dirty="0" smtClean="0"/>
              <a:t>Service Providers (n= 19)</a:t>
            </a:r>
          </a:p>
          <a:p>
            <a:r>
              <a:rPr lang="en-US" dirty="0" smtClean="0"/>
              <a:t>Differences between smaller and larger farmers?</a:t>
            </a:r>
          </a:p>
          <a:p>
            <a:pPr lvl="1"/>
            <a:r>
              <a:rPr lang="en-US" dirty="0" smtClean="0"/>
              <a:t>Are small or large farmers more predisposed to CA?</a:t>
            </a:r>
          </a:p>
          <a:p>
            <a:pPr lvl="2"/>
            <a:r>
              <a:rPr lang="en-US" dirty="0" smtClean="0"/>
              <a:t>Small farmer = 3 acres or less (n= 34)</a:t>
            </a:r>
          </a:p>
          <a:p>
            <a:pPr lvl="2"/>
            <a:r>
              <a:rPr lang="en-US" dirty="0" smtClean="0"/>
              <a:t>Large farmer = more than 3 acres (n=63)</a:t>
            </a:r>
          </a:p>
          <a:p>
            <a:r>
              <a:rPr lang="en-US" dirty="0" smtClean="0"/>
              <a:t>Differences between farmers with extension contact and without extension contact?</a:t>
            </a:r>
          </a:p>
          <a:p>
            <a:pPr lvl="1"/>
            <a:r>
              <a:rPr lang="en-US" dirty="0" smtClean="0"/>
              <a:t>Extension might expose farmers to CA views?</a:t>
            </a:r>
          </a:p>
          <a:p>
            <a:pPr lvl="2"/>
            <a:r>
              <a:rPr lang="en-US" dirty="0" smtClean="0"/>
              <a:t>Farmers with extension contact (n = 40)</a:t>
            </a:r>
          </a:p>
          <a:p>
            <a:pPr lvl="2"/>
            <a:r>
              <a:rPr lang="en-US" dirty="0" smtClean="0"/>
              <a:t>Farmers without extension contact (n=57)</a:t>
            </a:r>
            <a:endParaRPr lang="en-US" dirty="0"/>
          </a:p>
        </p:txBody>
      </p:sp>
    </p:spTree>
    <p:extLst>
      <p:ext uri="{BB962C8B-B14F-4D97-AF65-F5344CB8AC3E}">
        <p14:creationId xmlns:p14="http://schemas.microsoft.com/office/powerpoint/2010/main" val="250346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Beliefs about Agricultural Production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8173744"/>
              </p:ext>
            </p:extLst>
          </p:nvPr>
        </p:nvGraphicFramePr>
        <p:xfrm>
          <a:off x="609600" y="1904999"/>
          <a:ext cx="6934202" cy="4075167"/>
        </p:xfrm>
        <a:graphic>
          <a:graphicData uri="http://schemas.openxmlformats.org/drawingml/2006/table">
            <a:tbl>
              <a:tblPr firstRow="1" firstCol="1" bandRow="1">
                <a:tableStyleId>{5C22544A-7EE6-4342-B048-85BDC9FD1C3A}</a:tableStyleId>
              </a:tblPr>
              <a:tblGrid>
                <a:gridCol w="1752600"/>
                <a:gridCol w="1752600"/>
                <a:gridCol w="1219201"/>
                <a:gridCol w="1219201"/>
                <a:gridCol w="990600"/>
              </a:tblGrid>
              <a:tr h="505585">
                <a:tc gridSpan="2">
                  <a:txBody>
                    <a:bodyPr/>
                    <a:lstStyle/>
                    <a:p>
                      <a:pPr marL="0" marR="0">
                        <a:lnSpc>
                          <a:spcPct val="115000"/>
                        </a:lnSpc>
                        <a:spcBef>
                          <a:spcPts val="0"/>
                        </a:spcBef>
                        <a:spcAft>
                          <a:spcPts val="0"/>
                        </a:spcAft>
                      </a:pPr>
                      <a:r>
                        <a:rPr lang="en-US" sz="1400" dirty="0">
                          <a:effectLst/>
                        </a:rPr>
                        <a:t> </a:t>
                      </a:r>
                      <a:r>
                        <a:rPr lang="en-US" sz="1400" dirty="0" smtClean="0">
                          <a:effectLst/>
                        </a:rPr>
                        <a:t>Beliefs about</a:t>
                      </a:r>
                      <a:r>
                        <a:rPr lang="en-US" sz="1400" baseline="0" dirty="0" smtClean="0">
                          <a:effectLst/>
                        </a:rPr>
                        <a:t> Agricultural Production</a:t>
                      </a:r>
                      <a:endParaRPr lang="en-US" sz="2000" dirty="0">
                        <a:effectLst/>
                      </a:endParaRPr>
                    </a:p>
                    <a:p>
                      <a:pPr marL="0" marR="0">
                        <a:lnSpc>
                          <a:spcPct val="115000"/>
                        </a:lnSpc>
                        <a:spcBef>
                          <a:spcPts val="0"/>
                        </a:spcBef>
                        <a:spcAft>
                          <a:spcPts val="0"/>
                        </a:spcAft>
                      </a:pPr>
                      <a:r>
                        <a:rPr lang="en-US" sz="1400" dirty="0">
                          <a:effectLst/>
                        </a:rPr>
                        <a:t> </a:t>
                      </a:r>
                      <a:endParaRPr lang="en-US" sz="2000" dirty="0">
                        <a:effectLst/>
                        <a:latin typeface="Calibri"/>
                        <a:ea typeface="Calibri"/>
                        <a:cs typeface="Times New Roman"/>
                      </a:endParaRPr>
                    </a:p>
                  </a:txBody>
                  <a:tcPr marL="68580" marR="68580" marT="0" marB="0"/>
                </a:tc>
                <a:tc hMerge="1">
                  <a:txBody>
                    <a:bodyPr/>
                    <a:lstStyle/>
                    <a:p>
                      <a:endParaRPr lang="en-US"/>
                    </a:p>
                  </a:txBody>
                  <a:tcPr/>
                </a:tc>
                <a:tc>
                  <a:txBody>
                    <a:bodyPr/>
                    <a:lstStyle/>
                    <a:p>
                      <a:pPr marL="0" marR="0" algn="ctr">
                        <a:lnSpc>
                          <a:spcPct val="115000"/>
                        </a:lnSpc>
                        <a:spcBef>
                          <a:spcPts val="0"/>
                        </a:spcBef>
                        <a:spcAft>
                          <a:spcPts val="0"/>
                        </a:spcAft>
                      </a:pPr>
                      <a:r>
                        <a:rPr lang="en-US" sz="1400">
                          <a:effectLst/>
                        </a:rPr>
                        <a:t>Agree</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Uncertain/ neutral</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Disagree</a:t>
                      </a:r>
                      <a:endParaRPr lang="en-US" sz="2000">
                        <a:effectLst/>
                        <a:latin typeface="Calibri"/>
                        <a:ea typeface="Calibri"/>
                        <a:cs typeface="Times New Roman"/>
                      </a:endParaRPr>
                    </a:p>
                  </a:txBody>
                  <a:tcPr marL="68580" marR="68580" marT="0" marB="0" anchor="ctr"/>
                </a:tc>
              </a:tr>
              <a:tr h="317694">
                <a:tc rowSpan="3">
                  <a:txBody>
                    <a:bodyPr/>
                    <a:lstStyle/>
                    <a:p>
                      <a:pPr marL="0" marR="0">
                        <a:lnSpc>
                          <a:spcPct val="115000"/>
                        </a:lnSpc>
                        <a:spcBef>
                          <a:spcPts val="0"/>
                        </a:spcBef>
                        <a:spcAft>
                          <a:spcPts val="0"/>
                        </a:spcAft>
                      </a:pPr>
                      <a:r>
                        <a:rPr lang="en-US" sz="1400" dirty="0">
                          <a:effectLst/>
                        </a:rPr>
                        <a:t>One should maintain a permanent crop cover</a:t>
                      </a:r>
                      <a:endParaRPr lang="en-US" sz="2000" dirty="0">
                        <a:effectLst/>
                      </a:endParaRPr>
                    </a:p>
                    <a:p>
                      <a:pPr marL="0" marR="0">
                        <a:lnSpc>
                          <a:spcPct val="115000"/>
                        </a:lnSpc>
                        <a:spcBef>
                          <a:spcPts val="0"/>
                        </a:spcBef>
                        <a:spcAft>
                          <a:spcPts val="0"/>
                        </a:spcAft>
                      </a:pPr>
                      <a:r>
                        <a:rPr lang="en-US" sz="1400" dirty="0">
                          <a:effectLst/>
                        </a:rPr>
                        <a:t>Chi-square = 26.2</a:t>
                      </a:r>
                      <a:endParaRPr lang="en-US" sz="2000" dirty="0">
                        <a:effectLst/>
                      </a:endParaRPr>
                    </a:p>
                    <a:p>
                      <a:pPr marL="0" marR="0">
                        <a:lnSpc>
                          <a:spcPct val="115000"/>
                        </a:lnSpc>
                        <a:spcBef>
                          <a:spcPts val="0"/>
                        </a:spcBef>
                        <a:spcAft>
                          <a:spcPts val="0"/>
                        </a:spcAft>
                      </a:pPr>
                      <a:r>
                        <a:rPr lang="en-US" sz="1400" dirty="0">
                          <a:effectLst/>
                        </a:rPr>
                        <a:t>Significant at .001</a:t>
                      </a:r>
                      <a:endParaRPr lang="en-US" sz="20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rPr>
                        <a:t>Small Farmers (34)</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14.7</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44.1</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41.2</a:t>
                      </a:r>
                      <a:endParaRPr lang="en-US" sz="2000">
                        <a:effectLst/>
                        <a:latin typeface="Calibri"/>
                        <a:ea typeface="Calibri"/>
                        <a:cs typeface="Times New Roman"/>
                      </a:endParaRPr>
                    </a:p>
                  </a:txBody>
                  <a:tcPr marL="68580" marR="68580" marT="0" marB="0" anchor="ctr"/>
                </a:tc>
              </a:tr>
              <a:tr h="366974">
                <a:tc vMerge="1">
                  <a:txBody>
                    <a:bodyPr/>
                    <a:lstStyle/>
                    <a:p>
                      <a:endParaRPr lang="en-US"/>
                    </a:p>
                  </a:txBody>
                  <a:tcPr/>
                </a:tc>
                <a:tc>
                  <a:txBody>
                    <a:bodyPr/>
                    <a:lstStyle/>
                    <a:p>
                      <a:pPr marL="0" marR="0">
                        <a:lnSpc>
                          <a:spcPct val="115000"/>
                        </a:lnSpc>
                        <a:spcBef>
                          <a:spcPts val="0"/>
                        </a:spcBef>
                        <a:spcAft>
                          <a:spcPts val="0"/>
                        </a:spcAft>
                      </a:pPr>
                      <a:r>
                        <a:rPr lang="en-US" sz="1400">
                          <a:effectLst/>
                        </a:rPr>
                        <a:t>Large Farmers (63)</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20.6</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47.6</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31.7</a:t>
                      </a:r>
                      <a:endParaRPr lang="en-US" sz="2000">
                        <a:effectLst/>
                        <a:latin typeface="Calibri"/>
                        <a:ea typeface="Calibri"/>
                        <a:cs typeface="Times New Roman"/>
                      </a:endParaRPr>
                    </a:p>
                  </a:txBody>
                  <a:tcPr marL="68580" marR="68580" marT="0" marB="0" anchor="ctr"/>
                </a:tc>
              </a:tr>
              <a:tr h="505585">
                <a:tc vMerge="1">
                  <a:txBody>
                    <a:bodyPr/>
                    <a:lstStyle/>
                    <a:p>
                      <a:endParaRPr lang="en-US"/>
                    </a:p>
                  </a:txBody>
                  <a:tcPr/>
                </a:tc>
                <a:tc>
                  <a:txBody>
                    <a:bodyPr/>
                    <a:lstStyle/>
                    <a:p>
                      <a:pPr marL="0" marR="0">
                        <a:lnSpc>
                          <a:spcPct val="115000"/>
                        </a:lnSpc>
                        <a:spcBef>
                          <a:spcPts val="0"/>
                        </a:spcBef>
                        <a:spcAft>
                          <a:spcPts val="0"/>
                        </a:spcAft>
                      </a:pPr>
                      <a:r>
                        <a:rPr lang="en-US" sz="1400">
                          <a:effectLst/>
                        </a:rPr>
                        <a:t>Service sector/ (19) community agents</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73.7</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5.3</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21.1</a:t>
                      </a:r>
                      <a:endParaRPr lang="en-US" sz="2000">
                        <a:effectLst/>
                        <a:latin typeface="Calibri"/>
                        <a:ea typeface="Calibri"/>
                        <a:cs typeface="Times New Roman"/>
                      </a:endParaRPr>
                    </a:p>
                  </a:txBody>
                  <a:tcPr marL="68580" marR="68580" marT="0" marB="0" anchor="ctr"/>
                </a:tc>
              </a:tr>
              <a:tr h="346004">
                <a:tc rowSpan="3">
                  <a:txBody>
                    <a:bodyPr/>
                    <a:lstStyle/>
                    <a:p>
                      <a:pPr marL="0" marR="0">
                        <a:lnSpc>
                          <a:spcPct val="115000"/>
                        </a:lnSpc>
                        <a:spcBef>
                          <a:spcPts val="0"/>
                        </a:spcBef>
                        <a:spcAft>
                          <a:spcPts val="0"/>
                        </a:spcAft>
                      </a:pPr>
                      <a:r>
                        <a:rPr lang="en-US" sz="1400">
                          <a:effectLst/>
                        </a:rPr>
                        <a:t>Tillage causes land degradation </a:t>
                      </a:r>
                      <a:endParaRPr lang="en-US" sz="2000">
                        <a:effectLst/>
                      </a:endParaRPr>
                    </a:p>
                    <a:p>
                      <a:pPr marL="0" marR="0">
                        <a:lnSpc>
                          <a:spcPct val="115000"/>
                        </a:lnSpc>
                        <a:spcBef>
                          <a:spcPts val="0"/>
                        </a:spcBef>
                        <a:spcAft>
                          <a:spcPts val="0"/>
                        </a:spcAft>
                      </a:pPr>
                      <a:r>
                        <a:rPr lang="en-US" sz="1400">
                          <a:effectLst/>
                        </a:rPr>
                        <a:t>Chi-square = 12.2 </a:t>
                      </a:r>
                      <a:endParaRPr lang="en-US" sz="2000">
                        <a:effectLst/>
                      </a:endParaRPr>
                    </a:p>
                    <a:p>
                      <a:pPr marL="0" marR="0">
                        <a:lnSpc>
                          <a:spcPct val="115000"/>
                        </a:lnSpc>
                        <a:spcBef>
                          <a:spcPts val="0"/>
                        </a:spcBef>
                        <a:spcAft>
                          <a:spcPts val="0"/>
                        </a:spcAft>
                      </a:pPr>
                      <a:r>
                        <a:rPr lang="en-US" sz="1400">
                          <a:effectLst/>
                        </a:rPr>
                        <a:t>Significant at .05</a:t>
                      </a:r>
                      <a:endParaRPr lang="en-US" sz="20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a:effectLst/>
                        </a:rPr>
                        <a:t>Small Farmers (34)</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61.8</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23.5</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14.7</a:t>
                      </a:r>
                      <a:endParaRPr lang="en-US" sz="2000">
                        <a:effectLst/>
                        <a:latin typeface="Calibri"/>
                        <a:ea typeface="Calibri"/>
                        <a:cs typeface="Times New Roman"/>
                      </a:endParaRPr>
                    </a:p>
                  </a:txBody>
                  <a:tcPr marL="68580" marR="68580" marT="0" marB="0" anchor="ctr"/>
                </a:tc>
              </a:tr>
              <a:tr h="300919">
                <a:tc vMerge="1">
                  <a:txBody>
                    <a:bodyPr/>
                    <a:lstStyle/>
                    <a:p>
                      <a:endParaRPr lang="en-US"/>
                    </a:p>
                  </a:txBody>
                  <a:tcPr/>
                </a:tc>
                <a:tc>
                  <a:txBody>
                    <a:bodyPr/>
                    <a:lstStyle/>
                    <a:p>
                      <a:pPr marL="0" marR="0">
                        <a:lnSpc>
                          <a:spcPct val="115000"/>
                        </a:lnSpc>
                        <a:spcBef>
                          <a:spcPts val="0"/>
                        </a:spcBef>
                        <a:spcAft>
                          <a:spcPts val="0"/>
                        </a:spcAft>
                      </a:pPr>
                      <a:r>
                        <a:rPr lang="en-US" sz="1400">
                          <a:effectLst/>
                        </a:rPr>
                        <a:t>Large Farmers (63)</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52.4</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38.1</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9.5</a:t>
                      </a:r>
                      <a:endParaRPr lang="en-US" sz="2000">
                        <a:effectLst/>
                        <a:latin typeface="Calibri"/>
                        <a:ea typeface="Calibri"/>
                        <a:cs typeface="Times New Roman"/>
                      </a:endParaRPr>
                    </a:p>
                  </a:txBody>
                  <a:tcPr marL="68580" marR="68580" marT="0" marB="0" anchor="ctr"/>
                </a:tc>
              </a:tr>
              <a:tr h="505585">
                <a:tc vMerge="1">
                  <a:txBody>
                    <a:bodyPr/>
                    <a:lstStyle/>
                    <a:p>
                      <a:endParaRPr lang="en-US"/>
                    </a:p>
                  </a:txBody>
                  <a:tcPr/>
                </a:tc>
                <a:tc>
                  <a:txBody>
                    <a:bodyPr/>
                    <a:lstStyle/>
                    <a:p>
                      <a:pPr marL="0" marR="0">
                        <a:lnSpc>
                          <a:spcPct val="115000"/>
                        </a:lnSpc>
                        <a:spcBef>
                          <a:spcPts val="0"/>
                        </a:spcBef>
                        <a:spcAft>
                          <a:spcPts val="0"/>
                        </a:spcAft>
                      </a:pPr>
                      <a:r>
                        <a:rPr lang="en-US" sz="1400">
                          <a:effectLst/>
                        </a:rPr>
                        <a:t>Service sector/ (19) community agents</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73.7</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0.0</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26.3</a:t>
                      </a:r>
                      <a:endParaRPr lang="en-US" sz="2000">
                        <a:effectLst/>
                        <a:latin typeface="Calibri"/>
                        <a:ea typeface="Calibri"/>
                        <a:cs typeface="Times New Roman"/>
                      </a:endParaRPr>
                    </a:p>
                  </a:txBody>
                  <a:tcPr marL="68580" marR="68580" marT="0" marB="0" anchor="ctr"/>
                </a:tc>
              </a:tr>
              <a:tr h="346004">
                <a:tc rowSpan="3">
                  <a:txBody>
                    <a:bodyPr/>
                    <a:lstStyle/>
                    <a:p>
                      <a:pPr marL="0" marR="0">
                        <a:lnSpc>
                          <a:spcPct val="115000"/>
                        </a:lnSpc>
                        <a:spcBef>
                          <a:spcPts val="0"/>
                        </a:spcBef>
                        <a:spcAft>
                          <a:spcPts val="0"/>
                        </a:spcAft>
                      </a:pPr>
                      <a:r>
                        <a:rPr lang="en-US" sz="1400">
                          <a:effectLst/>
                        </a:rPr>
                        <a:t>Rotating crops is best practice</a:t>
                      </a:r>
                      <a:endParaRPr lang="en-US" sz="2000">
                        <a:effectLst/>
                      </a:endParaRPr>
                    </a:p>
                    <a:p>
                      <a:pPr marL="0" marR="0">
                        <a:lnSpc>
                          <a:spcPct val="115000"/>
                        </a:lnSpc>
                        <a:spcBef>
                          <a:spcPts val="0"/>
                        </a:spcBef>
                        <a:spcAft>
                          <a:spcPts val="0"/>
                        </a:spcAft>
                      </a:pPr>
                      <a:r>
                        <a:rPr lang="en-US" sz="1400">
                          <a:effectLst/>
                        </a:rPr>
                        <a:t>Chi-square = 0.5</a:t>
                      </a:r>
                      <a:endParaRPr lang="en-US" sz="2000">
                        <a:effectLst/>
                      </a:endParaRPr>
                    </a:p>
                    <a:p>
                      <a:pPr marL="0" marR="0">
                        <a:lnSpc>
                          <a:spcPct val="115000"/>
                        </a:lnSpc>
                        <a:spcBef>
                          <a:spcPts val="0"/>
                        </a:spcBef>
                        <a:spcAft>
                          <a:spcPts val="0"/>
                        </a:spcAft>
                      </a:pPr>
                      <a:r>
                        <a:rPr lang="en-US" sz="1400">
                          <a:effectLst/>
                        </a:rPr>
                        <a:t>Not Significant</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Small Farmers (34)</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94.1</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5.9</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0.0</a:t>
                      </a:r>
                      <a:endParaRPr lang="en-US" sz="2000">
                        <a:effectLst/>
                        <a:latin typeface="Calibri"/>
                        <a:ea typeface="Calibri"/>
                        <a:cs typeface="Times New Roman"/>
                      </a:endParaRPr>
                    </a:p>
                  </a:txBody>
                  <a:tcPr marL="68580" marR="68580" marT="0" marB="0" anchor="ctr"/>
                </a:tc>
              </a:tr>
              <a:tr h="338665">
                <a:tc vMerge="1">
                  <a:txBody>
                    <a:bodyPr/>
                    <a:lstStyle/>
                    <a:p>
                      <a:endParaRPr lang="en-US"/>
                    </a:p>
                  </a:txBody>
                  <a:tcPr/>
                </a:tc>
                <a:tc>
                  <a:txBody>
                    <a:bodyPr/>
                    <a:lstStyle/>
                    <a:p>
                      <a:pPr marL="0" marR="0">
                        <a:lnSpc>
                          <a:spcPct val="115000"/>
                        </a:lnSpc>
                        <a:spcBef>
                          <a:spcPts val="0"/>
                        </a:spcBef>
                        <a:spcAft>
                          <a:spcPts val="0"/>
                        </a:spcAft>
                      </a:pPr>
                      <a:r>
                        <a:rPr lang="en-US" sz="1400">
                          <a:effectLst/>
                        </a:rPr>
                        <a:t>Large Farmers (63)</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90.5</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9.5</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0.0</a:t>
                      </a:r>
                      <a:endParaRPr lang="en-US" sz="2000">
                        <a:effectLst/>
                        <a:latin typeface="Calibri"/>
                        <a:ea typeface="Calibri"/>
                        <a:cs typeface="Times New Roman"/>
                      </a:endParaRPr>
                    </a:p>
                  </a:txBody>
                  <a:tcPr marL="68580" marR="68580" marT="0" marB="0" anchor="ctr"/>
                </a:tc>
              </a:tr>
              <a:tr h="505585">
                <a:tc vMerge="1">
                  <a:txBody>
                    <a:bodyPr/>
                    <a:lstStyle/>
                    <a:p>
                      <a:endParaRPr lang="en-US"/>
                    </a:p>
                  </a:txBody>
                  <a:tcPr/>
                </a:tc>
                <a:tc>
                  <a:txBody>
                    <a:bodyPr/>
                    <a:lstStyle/>
                    <a:p>
                      <a:pPr marL="0" marR="0">
                        <a:lnSpc>
                          <a:spcPct val="115000"/>
                        </a:lnSpc>
                        <a:spcBef>
                          <a:spcPts val="0"/>
                        </a:spcBef>
                        <a:spcAft>
                          <a:spcPts val="0"/>
                        </a:spcAft>
                      </a:pPr>
                      <a:r>
                        <a:rPr lang="en-US" sz="1400">
                          <a:effectLst/>
                        </a:rPr>
                        <a:t>Service sector/ (19) community agents</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89.5</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10.5</a:t>
                      </a:r>
                      <a:endParaRPr lang="en-US" sz="200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0.0</a:t>
                      </a:r>
                      <a:endParaRPr lang="en-US" sz="2000" dirty="0">
                        <a:effectLst/>
                        <a:latin typeface="Calibri"/>
                        <a:ea typeface="Calibri"/>
                        <a:cs typeface="Times New Roman"/>
                      </a:endParaRPr>
                    </a:p>
                  </a:txBody>
                  <a:tcPr marL="68580" marR="68580" marT="0" marB="0" anchor="ctr"/>
                </a:tc>
              </a:tr>
            </a:tbl>
          </a:graphicData>
        </a:graphic>
      </p:graphicFrame>
      <p:sp>
        <p:nvSpPr>
          <p:cNvPr id="7" name="Rectangle 1"/>
          <p:cNvSpPr>
            <a:spLocks noChangeArrowheads="1"/>
          </p:cNvSpPr>
          <p:nvPr/>
        </p:nvSpPr>
        <p:spPr bwMode="auto">
          <a:xfrm>
            <a:off x="1666875" y="2759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4042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Crops is Best Practice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3890402"/>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38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One Should Maintain a Permanent Crop cover</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8024746"/>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006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Tillage Causes Land Degradation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6885873"/>
              </p:ext>
            </p:extLst>
          </p:nvPr>
        </p:nvGraphicFramePr>
        <p:xfrm>
          <a:off x="457200" y="16002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979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Extension Contact on Knowledge and Beliefs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7340904"/>
              </p:ext>
            </p:extLst>
          </p:nvPr>
        </p:nvGraphicFramePr>
        <p:xfrm>
          <a:off x="533400" y="2209800"/>
          <a:ext cx="7543800" cy="3388432"/>
        </p:xfrm>
        <a:graphic>
          <a:graphicData uri="http://schemas.openxmlformats.org/drawingml/2006/table">
            <a:tbl>
              <a:tblPr firstRow="1" firstCol="1" bandRow="1">
                <a:tableStyleId>{5C22544A-7EE6-4342-B048-85BDC9FD1C3A}</a:tableStyleId>
              </a:tblPr>
              <a:tblGrid>
                <a:gridCol w="2441670"/>
                <a:gridCol w="969668"/>
                <a:gridCol w="1136819"/>
                <a:gridCol w="1414244"/>
                <a:gridCol w="1581399"/>
              </a:tblGrid>
              <a:tr h="1195695">
                <a:tc>
                  <a:txBody>
                    <a:bodyPr/>
                    <a:lstStyle/>
                    <a:p>
                      <a:pPr marL="0" marR="0" algn="ctr">
                        <a:lnSpc>
                          <a:spcPct val="115000"/>
                        </a:lnSpc>
                        <a:spcBef>
                          <a:spcPts val="0"/>
                        </a:spcBef>
                        <a:spcAft>
                          <a:spcPts val="0"/>
                        </a:spcAft>
                      </a:pPr>
                      <a:r>
                        <a:rPr lang="en-US" sz="1800" dirty="0">
                          <a:effectLst/>
                        </a:rPr>
                        <a:t>One should maintain a permanent crop cover</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Agree</a:t>
                      </a:r>
                      <a:endParaRPr lang="en-US" sz="1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Uncertain/ neutral</a:t>
                      </a:r>
                      <a:endParaRPr lang="en-US" sz="1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Disagree</a:t>
                      </a:r>
                      <a:endParaRPr lang="en-US" sz="1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Mean values</a:t>
                      </a:r>
                      <a:endParaRPr lang="en-US" sz="1600" dirty="0">
                        <a:effectLst/>
                        <a:latin typeface="Calibri"/>
                        <a:ea typeface="Times New Roman"/>
                        <a:cs typeface="Times New Roman"/>
                      </a:endParaRPr>
                    </a:p>
                  </a:txBody>
                  <a:tcPr marL="68580" marR="68580" marT="0" marB="0" anchor="ctr"/>
                </a:tc>
              </a:tr>
              <a:tr h="633105">
                <a:tc>
                  <a:txBody>
                    <a:bodyPr/>
                    <a:lstStyle/>
                    <a:p>
                      <a:pPr marL="0" marR="0">
                        <a:lnSpc>
                          <a:spcPct val="115000"/>
                        </a:lnSpc>
                        <a:spcBef>
                          <a:spcPts val="0"/>
                        </a:spcBef>
                        <a:spcAft>
                          <a:spcPts val="0"/>
                        </a:spcAft>
                      </a:pPr>
                      <a:r>
                        <a:rPr lang="en-US" sz="1400">
                          <a:effectLst/>
                          <a:latin typeface="Calibri"/>
                          <a:ea typeface="Times New Roman"/>
                          <a:cs typeface="Times New Roman"/>
                        </a:rPr>
                        <a:t>Farmers w/o contact (n=57)</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17.5</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56.1</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26.3</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2.89</a:t>
                      </a:r>
                      <a:r>
                        <a:rPr lang="en-US" sz="1400" baseline="30000">
                          <a:effectLst/>
                          <a:latin typeface="Calibri"/>
                          <a:ea typeface="Times New Roman"/>
                          <a:cs typeface="Times New Roman"/>
                        </a:rPr>
                        <a:t> a</a:t>
                      </a:r>
                      <a:endParaRPr lang="en-US" sz="1400">
                        <a:effectLst/>
                        <a:latin typeface="Calibri"/>
                        <a:ea typeface="Times New Roman"/>
                        <a:cs typeface="Times New Roman"/>
                      </a:endParaRPr>
                    </a:p>
                  </a:txBody>
                  <a:tcPr marL="68580" marR="68580" marT="0" marB="0" anchor="ctr"/>
                </a:tc>
              </a:tr>
              <a:tr h="636030">
                <a:tc>
                  <a:txBody>
                    <a:bodyPr/>
                    <a:lstStyle/>
                    <a:p>
                      <a:pPr marL="0" marR="0">
                        <a:lnSpc>
                          <a:spcPct val="115000"/>
                        </a:lnSpc>
                        <a:spcBef>
                          <a:spcPts val="0"/>
                        </a:spcBef>
                        <a:spcAft>
                          <a:spcPts val="0"/>
                        </a:spcAft>
                      </a:pPr>
                      <a:r>
                        <a:rPr lang="en-US" sz="1400">
                          <a:effectLst/>
                          <a:latin typeface="Calibri"/>
                          <a:ea typeface="Times New Roman"/>
                          <a:cs typeface="Times New Roman"/>
                        </a:rPr>
                        <a:t>Farmers with contact (n=40)</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20.0</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32.5</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47.5</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2.68</a:t>
                      </a:r>
                      <a:r>
                        <a:rPr lang="en-US" sz="1400" baseline="30000">
                          <a:effectLst/>
                          <a:latin typeface="Calibri"/>
                          <a:ea typeface="Times New Roman"/>
                          <a:cs typeface="Times New Roman"/>
                        </a:rPr>
                        <a:t> a</a:t>
                      </a:r>
                      <a:endParaRPr lang="en-US" sz="1400">
                        <a:effectLst/>
                        <a:latin typeface="Calibri"/>
                        <a:ea typeface="Times New Roman"/>
                        <a:cs typeface="Times New Roman"/>
                      </a:endParaRPr>
                    </a:p>
                  </a:txBody>
                  <a:tcPr marL="68580" marR="68580" marT="0" marB="0" anchor="ctr"/>
                </a:tc>
              </a:tr>
              <a:tr h="923602">
                <a:tc>
                  <a:txBody>
                    <a:bodyPr/>
                    <a:lstStyle/>
                    <a:p>
                      <a:pPr marL="0" marR="0">
                        <a:lnSpc>
                          <a:spcPct val="115000"/>
                        </a:lnSpc>
                        <a:spcBef>
                          <a:spcPts val="0"/>
                        </a:spcBef>
                        <a:spcAft>
                          <a:spcPts val="0"/>
                        </a:spcAft>
                      </a:pPr>
                      <a:r>
                        <a:rPr lang="en-US" sz="1400">
                          <a:effectLst/>
                          <a:latin typeface="Calibri"/>
                          <a:ea typeface="Times New Roman"/>
                          <a:cs typeface="Times New Roman"/>
                        </a:rPr>
                        <a:t>Service sector/community agents (n=19)</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73.7</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5.3</a:t>
                      </a:r>
                    </a:p>
                  </a:txBody>
                  <a:tcPr marL="68580" marR="68580" marT="0" marB="0" anchor="ct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21.1</a:t>
                      </a:r>
                    </a:p>
                  </a:txBody>
                  <a:tcPr marL="68580" marR="68580" marT="0" marB="0" anchor="ctr"/>
                </a:tc>
                <a:tc>
                  <a:txBody>
                    <a:bodyPr/>
                    <a:lstStyle/>
                    <a:p>
                      <a:pPr marL="0" marR="0" algn="ctr">
                        <a:lnSpc>
                          <a:spcPct val="115000"/>
                        </a:lnSpc>
                        <a:spcBef>
                          <a:spcPts val="0"/>
                        </a:spcBef>
                        <a:spcAft>
                          <a:spcPts val="0"/>
                        </a:spcAft>
                      </a:pPr>
                      <a:r>
                        <a:rPr lang="en-US" sz="1400" dirty="0">
                          <a:effectLst/>
                          <a:latin typeface="Calibri"/>
                          <a:ea typeface="Times New Roman"/>
                          <a:cs typeface="Times New Roman"/>
                        </a:rPr>
                        <a:t>3.95</a:t>
                      </a:r>
                      <a:r>
                        <a:rPr lang="en-US" sz="1400" baseline="30000" dirty="0">
                          <a:effectLst/>
                          <a:latin typeface="Calibri"/>
                          <a:ea typeface="Times New Roman"/>
                          <a:cs typeface="Times New Roman"/>
                        </a:rPr>
                        <a:t> b</a:t>
                      </a:r>
                      <a:endParaRPr lang="en-US" sz="1400" dirty="0">
                        <a:effectLst/>
                        <a:latin typeface="Calibri"/>
                        <a:ea typeface="Times New Roman"/>
                        <a:cs typeface="Times New Roman"/>
                      </a:endParaRPr>
                    </a:p>
                  </a:txBody>
                  <a:tcPr marL="68580" marR="68580" marT="0" marB="0" anchor="ctr"/>
                </a:tc>
              </a:tr>
            </a:tbl>
          </a:graphicData>
        </a:graphic>
      </p:graphicFrame>
      <p:sp>
        <p:nvSpPr>
          <p:cNvPr id="4" name="TextBox 3"/>
          <p:cNvSpPr txBox="1"/>
          <p:nvPr/>
        </p:nvSpPr>
        <p:spPr>
          <a:xfrm>
            <a:off x="762000" y="5559623"/>
            <a:ext cx="6858000" cy="307777"/>
          </a:xfrm>
          <a:prstGeom prst="rect">
            <a:avLst/>
          </a:prstGeom>
          <a:noFill/>
        </p:spPr>
        <p:txBody>
          <a:bodyPr wrap="square" rtlCol="0">
            <a:spAutoFit/>
          </a:bodyPr>
          <a:lstStyle/>
          <a:p>
            <a:r>
              <a:rPr lang="en-US" sz="1400" dirty="0" smtClean="0"/>
              <a:t>Note= different letters in the same column are significantly different from one another</a:t>
            </a:r>
            <a:endParaRPr lang="en-US" sz="1400" dirty="0"/>
          </a:p>
        </p:txBody>
      </p:sp>
    </p:spTree>
    <p:extLst>
      <p:ext uri="{BB962C8B-B14F-4D97-AF65-F5344CB8AC3E}">
        <p14:creationId xmlns:p14="http://schemas.microsoft.com/office/powerpoint/2010/main" val="306389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Extension Contact on Knowledge and Beliefs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858538064"/>
              </p:ext>
            </p:extLst>
          </p:nvPr>
        </p:nvGraphicFramePr>
        <p:xfrm>
          <a:off x="533400" y="2209800"/>
          <a:ext cx="7467600" cy="3276600"/>
        </p:xfrm>
        <a:graphic>
          <a:graphicData uri="http://schemas.openxmlformats.org/drawingml/2006/table">
            <a:tbl>
              <a:tblPr firstRow="1" firstCol="1" bandRow="1">
                <a:tableStyleId>{5C22544A-7EE6-4342-B048-85BDC9FD1C3A}</a:tableStyleId>
              </a:tblPr>
              <a:tblGrid>
                <a:gridCol w="2417008"/>
                <a:gridCol w="959872"/>
                <a:gridCol w="1177364"/>
                <a:gridCol w="1347932"/>
                <a:gridCol w="1565424"/>
              </a:tblGrid>
              <a:tr h="1154453">
                <a:tc>
                  <a:txBody>
                    <a:bodyPr/>
                    <a:lstStyle/>
                    <a:p>
                      <a:pPr marL="0" marR="0" algn="ctr">
                        <a:lnSpc>
                          <a:spcPct val="115000"/>
                        </a:lnSpc>
                        <a:spcBef>
                          <a:spcPts val="0"/>
                        </a:spcBef>
                        <a:spcAft>
                          <a:spcPts val="0"/>
                        </a:spcAft>
                      </a:pPr>
                      <a:r>
                        <a:rPr lang="en-US" sz="1800" dirty="0">
                          <a:effectLst/>
                        </a:rPr>
                        <a:t>Tillage causes land degradation</a:t>
                      </a:r>
                      <a:endParaRPr lang="en-US" sz="18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Agree</a:t>
                      </a:r>
                      <a:endParaRPr lang="en-US" sz="16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Uncertain/ neutral</a:t>
                      </a:r>
                      <a:endParaRPr lang="en-US" sz="16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a:effectLst/>
                        </a:rPr>
                        <a:t>Disagree</a:t>
                      </a:r>
                      <a:endParaRPr lang="en-US" sz="16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a:effectLst/>
                        </a:rPr>
                        <a:t>Mean values</a:t>
                      </a:r>
                      <a:endParaRPr lang="en-US" sz="1600" dirty="0">
                        <a:effectLst/>
                        <a:latin typeface="Calibri"/>
                        <a:ea typeface="Times New Roman"/>
                        <a:cs typeface="Times New Roman"/>
                      </a:endParaRPr>
                    </a:p>
                  </a:txBody>
                  <a:tcPr marL="68580" marR="68580" marT="0" marB="0" anchor="ctr"/>
                </a:tc>
              </a:tr>
              <a:tr h="603723">
                <a:tc>
                  <a:txBody>
                    <a:bodyPr/>
                    <a:lstStyle/>
                    <a:p>
                      <a:pPr marL="0" marR="0">
                        <a:lnSpc>
                          <a:spcPct val="115000"/>
                        </a:lnSpc>
                        <a:spcBef>
                          <a:spcPts val="0"/>
                        </a:spcBef>
                        <a:spcAft>
                          <a:spcPts val="0"/>
                        </a:spcAft>
                      </a:pPr>
                      <a:r>
                        <a:rPr lang="en-US" sz="1400">
                          <a:effectLst/>
                        </a:rPr>
                        <a:t>Farmers w/o contact (n=57)</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50.9</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36.8</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12.3</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3.66</a:t>
                      </a:r>
                      <a:r>
                        <a:rPr lang="en-US" sz="1400" baseline="30000">
                          <a:effectLst/>
                        </a:rPr>
                        <a:t> a</a:t>
                      </a:r>
                      <a:endParaRPr lang="en-US" sz="1400">
                        <a:effectLst/>
                        <a:latin typeface="Calibri"/>
                        <a:ea typeface="Times New Roman"/>
                        <a:cs typeface="Times New Roman"/>
                      </a:endParaRPr>
                    </a:p>
                  </a:txBody>
                  <a:tcPr marL="68580" marR="68580" marT="0" marB="0" anchor="ctr"/>
                </a:tc>
              </a:tr>
              <a:tr h="603723">
                <a:tc>
                  <a:txBody>
                    <a:bodyPr/>
                    <a:lstStyle/>
                    <a:p>
                      <a:pPr marL="0" marR="0">
                        <a:lnSpc>
                          <a:spcPct val="115000"/>
                        </a:lnSpc>
                        <a:spcBef>
                          <a:spcPts val="0"/>
                        </a:spcBef>
                        <a:spcAft>
                          <a:spcPts val="0"/>
                        </a:spcAft>
                      </a:pPr>
                      <a:r>
                        <a:rPr lang="en-US" sz="1600" dirty="0">
                          <a:effectLst/>
                        </a:rPr>
                        <a:t>Farmers</a:t>
                      </a:r>
                      <a:r>
                        <a:rPr lang="en-US" sz="1400" dirty="0">
                          <a:effectLst/>
                        </a:rPr>
                        <a:t> with contact (n=40)</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62.5</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27.5</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10.0</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3.78</a:t>
                      </a:r>
                      <a:r>
                        <a:rPr lang="en-US" sz="1400" baseline="30000">
                          <a:effectLst/>
                        </a:rPr>
                        <a:t> a</a:t>
                      </a:r>
                      <a:endParaRPr lang="en-US" sz="1400">
                        <a:effectLst/>
                        <a:latin typeface="Calibri"/>
                        <a:ea typeface="Times New Roman"/>
                        <a:cs typeface="Times New Roman"/>
                      </a:endParaRPr>
                    </a:p>
                  </a:txBody>
                  <a:tcPr marL="68580" marR="68580" marT="0" marB="0" anchor="ctr"/>
                </a:tc>
              </a:tr>
              <a:tr h="914701">
                <a:tc>
                  <a:txBody>
                    <a:bodyPr/>
                    <a:lstStyle/>
                    <a:p>
                      <a:pPr marL="0" marR="0">
                        <a:lnSpc>
                          <a:spcPct val="115000"/>
                        </a:lnSpc>
                        <a:spcBef>
                          <a:spcPts val="0"/>
                        </a:spcBef>
                        <a:spcAft>
                          <a:spcPts val="0"/>
                        </a:spcAft>
                      </a:pPr>
                      <a:r>
                        <a:rPr lang="en-US" sz="1400" dirty="0">
                          <a:effectLst/>
                        </a:rPr>
                        <a:t>Service sector/community agents (n=19)</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73.7</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effectLst/>
                        </a:rPr>
                        <a:t>0.0</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26.3</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3.84</a:t>
                      </a:r>
                      <a:r>
                        <a:rPr lang="en-US" sz="1400" baseline="30000" dirty="0">
                          <a:effectLst/>
                        </a:rPr>
                        <a:t> a</a:t>
                      </a:r>
                      <a:endParaRPr lang="en-US" sz="1400" dirty="0">
                        <a:effectLst/>
                        <a:latin typeface="Calibri"/>
                        <a:ea typeface="Times New Roman"/>
                        <a:cs typeface="Times New Roman"/>
                      </a:endParaRPr>
                    </a:p>
                  </a:txBody>
                  <a:tcPr marL="68580" marR="68580" marT="0" marB="0" anchor="ctr"/>
                </a:tc>
              </a:tr>
            </a:tbl>
          </a:graphicData>
        </a:graphic>
      </p:graphicFrame>
      <p:sp>
        <p:nvSpPr>
          <p:cNvPr id="4" name="TextBox 3"/>
          <p:cNvSpPr txBox="1"/>
          <p:nvPr/>
        </p:nvSpPr>
        <p:spPr>
          <a:xfrm>
            <a:off x="762000" y="5486400"/>
            <a:ext cx="6858000" cy="307777"/>
          </a:xfrm>
          <a:prstGeom prst="rect">
            <a:avLst/>
          </a:prstGeom>
          <a:noFill/>
        </p:spPr>
        <p:txBody>
          <a:bodyPr wrap="square" rtlCol="0">
            <a:spAutoFit/>
          </a:bodyPr>
          <a:lstStyle/>
          <a:p>
            <a:r>
              <a:rPr lang="en-US" sz="1400" dirty="0" smtClean="0"/>
              <a:t>Note= different letters in the same column are significantly different from one another</a:t>
            </a:r>
            <a:endParaRPr lang="en-US" sz="1400" dirty="0"/>
          </a:p>
        </p:txBody>
      </p:sp>
    </p:spTree>
    <p:extLst>
      <p:ext uri="{BB962C8B-B14F-4D97-AF65-F5344CB8AC3E}">
        <p14:creationId xmlns:p14="http://schemas.microsoft.com/office/powerpoint/2010/main" val="3891250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65600"/>
            <a:ext cx="7659687" cy="1168400"/>
          </a:xfrm>
        </p:spPr>
        <p:txBody>
          <a:bodyPr/>
          <a:lstStyle/>
          <a:p>
            <a:r>
              <a:rPr lang="en-US" dirty="0" smtClean="0"/>
              <a:t>Mapping Knowledge and Beliefs in agricultural Production Networks</a:t>
            </a:r>
            <a:endParaRPr lang="en-US" dirty="0"/>
          </a:p>
        </p:txBody>
      </p:sp>
    </p:spTree>
    <p:extLst>
      <p:ext uri="{BB962C8B-B14F-4D97-AF65-F5344CB8AC3E}">
        <p14:creationId xmlns:p14="http://schemas.microsoft.com/office/powerpoint/2010/main" val="233030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“Tillage causes land degradation”</a:t>
            </a:r>
            <a:endParaRPr lang="en-US" dirty="0"/>
          </a:p>
        </p:txBody>
      </p:sp>
      <p:sp>
        <p:nvSpPr>
          <p:cNvPr id="6" name="Text Placeholder 5"/>
          <p:cNvSpPr>
            <a:spLocks noGrp="1"/>
          </p:cNvSpPr>
          <p:nvPr>
            <p:ph type="body" sz="half" idx="2"/>
          </p:nvPr>
        </p:nvSpPr>
        <p:spPr/>
        <p:txBody>
          <a:bodyPr/>
          <a:lstStyle/>
          <a:p>
            <a:r>
              <a:rPr lang="en-US" dirty="0" smtClean="0"/>
              <a:t>Mapped Network of Agricultural Information flows and actor beliefs</a:t>
            </a:r>
            <a:endParaRPr lang="en-US" dirty="0"/>
          </a:p>
        </p:txBody>
      </p:sp>
      <p:pic>
        <p:nvPicPr>
          <p:cNvPr id="1026" name="Picture 2" descr="kapchorwa_edi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7315200" cy="522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390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nilamb\Desktop\Network maps\KAPcropsred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692" y="304800"/>
            <a:ext cx="8030708" cy="5147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“One should maintain a permanent crop cover”</a:t>
            </a:r>
            <a:endParaRPr lang="en-US" dirty="0"/>
          </a:p>
        </p:txBody>
      </p:sp>
      <p:sp>
        <p:nvSpPr>
          <p:cNvPr id="4" name="Text Placeholder 3"/>
          <p:cNvSpPr>
            <a:spLocks noGrp="1"/>
          </p:cNvSpPr>
          <p:nvPr>
            <p:ph type="body" sz="half" idx="2"/>
          </p:nvPr>
        </p:nvSpPr>
        <p:spPr/>
        <p:txBody>
          <a:bodyPr/>
          <a:lstStyle/>
          <a:p>
            <a:r>
              <a:rPr lang="en-US" dirty="0" smtClean="0"/>
              <a:t>Mapped network of information flows and beliefs</a:t>
            </a:r>
            <a:endParaRPr lang="en-US" dirty="0"/>
          </a:p>
        </p:txBody>
      </p:sp>
      <p:grpSp>
        <p:nvGrpSpPr>
          <p:cNvPr id="6" name="Group 5"/>
          <p:cNvGrpSpPr>
            <a:grpSpLocks/>
          </p:cNvGrpSpPr>
          <p:nvPr/>
        </p:nvGrpSpPr>
        <p:grpSpPr>
          <a:xfrm>
            <a:off x="6553200" y="4648200"/>
            <a:ext cx="1477010" cy="991870"/>
            <a:chOff x="0" y="76196"/>
            <a:chExt cx="1477010" cy="991823"/>
          </a:xfrm>
        </p:grpSpPr>
        <p:sp>
          <p:nvSpPr>
            <p:cNvPr id="7" name="TextBox 17"/>
            <p:cNvSpPr txBox="1"/>
            <p:nvPr/>
          </p:nvSpPr>
          <p:spPr>
            <a:xfrm>
              <a:off x="0" y="76196"/>
              <a:ext cx="1477010" cy="991823"/>
            </a:xfrm>
            <a:prstGeom prst="rect">
              <a:avLst/>
            </a:prstGeom>
            <a:noFill/>
            <a:ln w="3175">
              <a:solidFill>
                <a:schemeClr val="tx1"/>
              </a:solidFill>
            </a:ln>
          </p:spPr>
          <p:txBody>
            <a:bodyPr wrap="none" rtlCol="0">
              <a:noAutofit/>
            </a:bodyPr>
            <a:lstStyle/>
            <a:p>
              <a:pPr marL="0" marR="0">
                <a:lnSpc>
                  <a:spcPct val="115000"/>
                </a:lnSpc>
                <a:spcBef>
                  <a:spcPts val="0"/>
                </a:spcBef>
                <a:spcAft>
                  <a:spcPts val="0"/>
                </a:spcAft>
              </a:pPr>
              <a:r>
                <a:rPr lang="en-US" sz="1100" dirty="0">
                  <a:latin typeface="Calibri"/>
                  <a:ea typeface="Times New Roman"/>
                  <a:cs typeface="Times New Roman"/>
                </a:rPr>
                <a:t> </a:t>
              </a:r>
              <a:r>
                <a:rPr lang="en-US" sz="1100" dirty="0" smtClean="0">
                  <a:latin typeface="Calibri"/>
                  <a:ea typeface="Times New Roman"/>
                  <a:cs typeface="Times New Roman"/>
                </a:rPr>
                <a:t>    </a:t>
              </a:r>
              <a:r>
                <a:rPr lang="en-US" sz="800" kern="1200" dirty="0" smtClean="0">
                  <a:solidFill>
                    <a:srgbClr val="000000"/>
                  </a:solidFill>
                  <a:effectLst/>
                  <a:latin typeface="Calibri"/>
                  <a:ea typeface="Times New Roman"/>
                  <a:cs typeface="Times New Roman"/>
                </a:rPr>
                <a:t>Strongly </a:t>
              </a:r>
              <a:r>
                <a:rPr lang="en-US" sz="800" kern="1200" dirty="0">
                  <a:solidFill>
                    <a:srgbClr val="000000"/>
                  </a:solidFill>
                  <a:effectLst/>
                  <a:latin typeface="Calibri"/>
                  <a:ea typeface="Times New Roman"/>
                  <a:cs typeface="Times New Roman"/>
                </a:rPr>
                <a:t>agree</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Agree</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Uncertain/neutral</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Disagree</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Strongly disagree</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Not interviewed</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800" kern="1200" dirty="0">
                  <a:solidFill>
                    <a:srgbClr val="000000"/>
                  </a:solidFill>
                  <a:effectLst/>
                  <a:latin typeface="Calibri"/>
                  <a:ea typeface="Times New Roman"/>
                  <a:cs typeface="Times New Roman"/>
                </a:rPr>
                <a:t> </a:t>
              </a:r>
              <a:endParaRPr lang="en-US" sz="1100" dirty="0">
                <a:effectLst/>
                <a:latin typeface="Calibri"/>
                <a:ea typeface="Times New Roman"/>
                <a:cs typeface="Times New Roman"/>
              </a:endParaRPr>
            </a:p>
            <a:p>
              <a:pPr marL="0" marR="0">
                <a:lnSpc>
                  <a:spcPct val="115000"/>
                </a:lnSpc>
                <a:spcBef>
                  <a:spcPts val="0"/>
                </a:spcBef>
                <a:spcAft>
                  <a:spcPts val="0"/>
                </a:spcAft>
              </a:pPr>
              <a:r>
                <a:rPr lang="en-US" sz="1100" dirty="0">
                  <a:effectLst/>
                  <a:latin typeface="Calibri"/>
                  <a:ea typeface="Times New Roman"/>
                  <a:cs typeface="Times New Roman"/>
                </a:rPr>
                <a:t> </a:t>
              </a:r>
            </a:p>
          </p:txBody>
        </p:sp>
        <p:sp>
          <p:nvSpPr>
            <p:cNvPr id="8" name="Rectangle 7"/>
            <p:cNvSpPr/>
            <p:nvPr/>
          </p:nvSpPr>
          <p:spPr>
            <a:xfrm>
              <a:off x="1214323" y="219456"/>
              <a:ext cx="76138" cy="76043"/>
            </a:xfrm>
            <a:prstGeom prst="rect">
              <a:avLst/>
            </a:prstGeom>
            <a:solidFill>
              <a:srgbClr val="257F3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9" name="Rectangle 8"/>
            <p:cNvSpPr/>
            <p:nvPr/>
          </p:nvSpPr>
          <p:spPr>
            <a:xfrm>
              <a:off x="1214323" y="343814"/>
              <a:ext cx="76138" cy="76043"/>
            </a:xfrm>
            <a:prstGeom prst="rect">
              <a:avLst/>
            </a:prstGeom>
            <a:solidFill>
              <a:srgbClr val="2BEB2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0" name="Rectangle 9"/>
            <p:cNvSpPr/>
            <p:nvPr/>
          </p:nvSpPr>
          <p:spPr>
            <a:xfrm>
              <a:off x="1214323" y="468173"/>
              <a:ext cx="76138" cy="76043"/>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1" name="Rectangle 10"/>
            <p:cNvSpPr/>
            <p:nvPr/>
          </p:nvSpPr>
          <p:spPr>
            <a:xfrm>
              <a:off x="1214323" y="599846"/>
              <a:ext cx="76138" cy="76043"/>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2" name="Rectangle 11"/>
            <p:cNvSpPr/>
            <p:nvPr/>
          </p:nvSpPr>
          <p:spPr>
            <a:xfrm>
              <a:off x="1214323" y="753466"/>
              <a:ext cx="76138" cy="76043"/>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3" name="Rectangle 12"/>
            <p:cNvSpPr/>
            <p:nvPr/>
          </p:nvSpPr>
          <p:spPr>
            <a:xfrm>
              <a:off x="1214323" y="899770"/>
              <a:ext cx="75565" cy="75565"/>
            </a:xfrm>
            <a:prstGeom prst="rect">
              <a:avLst/>
            </a:prstGeom>
            <a:solidFill>
              <a:schemeClr val="tx1">
                <a:lumMod val="50000"/>
                <a:lumOff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Tree>
    <p:extLst>
      <p:ext uri="{BB962C8B-B14F-4D97-AF65-F5344CB8AC3E}">
        <p14:creationId xmlns:p14="http://schemas.microsoft.com/office/powerpoint/2010/main" val="84274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2133600"/>
            <a:ext cx="8839200" cy="4191000"/>
          </a:xfrm>
        </p:spPr>
        <p:txBody>
          <a:bodyPr>
            <a:noAutofit/>
          </a:bodyPr>
          <a:lstStyle/>
          <a:p>
            <a:pPr algn="l" fontAlgn="auto">
              <a:spcAft>
                <a:spcPts val="0"/>
              </a:spcAft>
              <a:buFont typeface="Wingdings" pitchFamily="2" charset="2"/>
              <a:buChar char="Ø"/>
              <a:defRPr/>
            </a:pPr>
            <a:r>
              <a:rPr lang="en-US" sz="2800" cap="none" dirty="0" smtClean="0">
                <a:solidFill>
                  <a:schemeClr val="tx1"/>
                </a:solidFill>
                <a:latin typeface="Arial Black" pitchFamily="34" charset="0"/>
                <a:cs typeface="Arial" pitchFamily="34" charset="0"/>
              </a:rPr>
              <a:t>Universities:  </a:t>
            </a:r>
          </a:p>
          <a:p>
            <a:pPr lvl="1" algn="l" fontAlgn="auto">
              <a:spcAft>
                <a:spcPts val="0"/>
              </a:spcAft>
              <a:buFont typeface="Wingdings" pitchFamily="2" charset="2"/>
              <a:buChar char="Ø"/>
              <a:defRPr/>
            </a:pPr>
            <a:r>
              <a:rPr lang="en-US" sz="2800" dirty="0" smtClean="0">
                <a:solidFill>
                  <a:schemeClr val="tx1"/>
                </a:solidFill>
                <a:latin typeface="Arial Black" pitchFamily="34" charset="0"/>
                <a:cs typeface="Arial" pitchFamily="34" charset="0"/>
              </a:rPr>
              <a:t>University Of Wyoming, </a:t>
            </a:r>
          </a:p>
          <a:p>
            <a:pPr lvl="1" algn="l" fontAlgn="auto">
              <a:spcAft>
                <a:spcPts val="0"/>
              </a:spcAft>
              <a:buFont typeface="Wingdings" pitchFamily="2" charset="2"/>
              <a:buChar char="Ø"/>
              <a:defRPr/>
            </a:pPr>
            <a:r>
              <a:rPr lang="en-US" sz="2800" dirty="0" smtClean="0">
                <a:solidFill>
                  <a:schemeClr val="tx1"/>
                </a:solidFill>
                <a:latin typeface="Arial Black" pitchFamily="34" charset="0"/>
                <a:cs typeface="Arial" pitchFamily="34" charset="0"/>
              </a:rPr>
              <a:t>Makerere University, </a:t>
            </a:r>
          </a:p>
          <a:p>
            <a:pPr lvl="1" algn="l" fontAlgn="auto">
              <a:spcAft>
                <a:spcPts val="0"/>
              </a:spcAft>
              <a:buFont typeface="Wingdings" pitchFamily="2" charset="2"/>
              <a:buChar char="Ø"/>
              <a:defRPr/>
            </a:pPr>
            <a:r>
              <a:rPr lang="en-US" sz="2800" dirty="0" err="1" smtClean="0">
                <a:solidFill>
                  <a:schemeClr val="tx1"/>
                </a:solidFill>
                <a:latin typeface="Arial Black" pitchFamily="34" charset="0"/>
                <a:cs typeface="Arial" pitchFamily="34" charset="0"/>
              </a:rPr>
              <a:t>Moi</a:t>
            </a:r>
            <a:r>
              <a:rPr lang="en-US" sz="2800" dirty="0" smtClean="0">
                <a:solidFill>
                  <a:schemeClr val="tx1"/>
                </a:solidFill>
                <a:latin typeface="Arial Black" pitchFamily="34" charset="0"/>
                <a:cs typeface="Arial" pitchFamily="34" charset="0"/>
              </a:rPr>
              <a:t> University</a:t>
            </a:r>
          </a:p>
          <a:p>
            <a:pPr algn="l" fontAlgn="auto">
              <a:spcAft>
                <a:spcPts val="0"/>
              </a:spcAft>
              <a:buFont typeface="Wingdings" pitchFamily="2" charset="2"/>
              <a:buChar char="Ø"/>
              <a:defRPr/>
            </a:pPr>
            <a:r>
              <a:rPr lang="en-US" sz="2800" cap="none" dirty="0" smtClean="0">
                <a:solidFill>
                  <a:schemeClr val="tx1"/>
                </a:solidFill>
                <a:latin typeface="Arial Black" pitchFamily="34" charset="0"/>
                <a:cs typeface="Arial" pitchFamily="34" charset="0"/>
              </a:rPr>
              <a:t>Ngo’s: </a:t>
            </a:r>
          </a:p>
          <a:p>
            <a:pPr lvl="1" algn="l" fontAlgn="auto">
              <a:spcAft>
                <a:spcPts val="0"/>
              </a:spcAft>
              <a:buFont typeface="Wingdings" pitchFamily="2" charset="2"/>
              <a:buChar char="Ø"/>
              <a:defRPr/>
            </a:pPr>
            <a:r>
              <a:rPr lang="en-US" sz="2800" dirty="0" smtClean="0">
                <a:solidFill>
                  <a:schemeClr val="tx1"/>
                </a:solidFill>
                <a:latin typeface="Arial Black" pitchFamily="34" charset="0"/>
                <a:cs typeface="Arial" pitchFamily="34" charset="0"/>
              </a:rPr>
              <a:t>AT Uganda, </a:t>
            </a:r>
          </a:p>
          <a:p>
            <a:pPr lvl="1" algn="l" fontAlgn="auto">
              <a:spcAft>
                <a:spcPts val="0"/>
              </a:spcAft>
              <a:buFont typeface="Wingdings" pitchFamily="2" charset="2"/>
              <a:buChar char="Ø"/>
              <a:defRPr/>
            </a:pPr>
            <a:r>
              <a:rPr lang="en-US" sz="2800" dirty="0" smtClean="0">
                <a:solidFill>
                  <a:schemeClr val="tx1"/>
                </a:solidFill>
                <a:latin typeface="Arial Black" pitchFamily="34" charset="0"/>
                <a:cs typeface="Arial" pitchFamily="34" charset="0"/>
              </a:rPr>
              <a:t>Manor House, </a:t>
            </a:r>
          </a:p>
          <a:p>
            <a:pPr lvl="1" algn="l" fontAlgn="auto">
              <a:spcAft>
                <a:spcPts val="0"/>
              </a:spcAft>
              <a:buFont typeface="Wingdings" pitchFamily="2" charset="2"/>
              <a:buChar char="Ø"/>
              <a:defRPr/>
            </a:pPr>
            <a:r>
              <a:rPr lang="en-US" sz="2800" dirty="0" smtClean="0">
                <a:solidFill>
                  <a:schemeClr val="tx1"/>
                </a:solidFill>
                <a:latin typeface="Arial Black" pitchFamily="34" charset="0"/>
                <a:cs typeface="Arial" pitchFamily="34" charset="0"/>
              </a:rPr>
              <a:t>Sacred Africa</a:t>
            </a:r>
          </a:p>
          <a:p>
            <a:pPr algn="l" fontAlgn="auto">
              <a:spcAft>
                <a:spcPts val="0"/>
              </a:spcAft>
              <a:buFont typeface="Wingdings" pitchFamily="2" charset="2"/>
              <a:buChar char="Ø"/>
              <a:defRPr/>
            </a:pPr>
            <a:r>
              <a:rPr lang="en-US" sz="2800" cap="none" dirty="0" smtClean="0">
                <a:solidFill>
                  <a:schemeClr val="tx1"/>
                </a:solidFill>
                <a:latin typeface="Arial Black" pitchFamily="34" charset="0"/>
                <a:cs typeface="Arial" pitchFamily="34" charset="0"/>
              </a:rPr>
              <a:t>Local Farmer Groups/Key Stakeholders</a:t>
            </a:r>
            <a:endParaRPr lang="en-US" sz="2800" dirty="0" smtClean="0">
              <a:solidFill>
                <a:schemeClr val="tx1"/>
              </a:solidFill>
              <a:latin typeface="Arial Black" pitchFamily="34" charset="0"/>
              <a:cs typeface="Arial" pitchFamily="34" charset="0"/>
            </a:endParaRPr>
          </a:p>
        </p:txBody>
      </p:sp>
      <p:sp>
        <p:nvSpPr>
          <p:cNvPr id="16387" name="Title 2"/>
          <p:cNvSpPr>
            <a:spLocks noGrp="1"/>
          </p:cNvSpPr>
          <p:nvPr>
            <p:ph type="ctrTitle"/>
          </p:nvPr>
        </p:nvSpPr>
        <p:spPr>
          <a:xfrm>
            <a:off x="381000" y="457201"/>
            <a:ext cx="7543800" cy="1371600"/>
          </a:xfrm>
        </p:spPr>
        <p:txBody>
          <a:bodyPr/>
          <a:lstStyle/>
          <a:p>
            <a:r>
              <a:rPr lang="en-US" sz="4400" b="1" dirty="0" smtClean="0"/>
              <a:t>Who are the implementing partners?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7848600" cy="1219200"/>
          </a:xfrm>
        </p:spPr>
        <p:txBody>
          <a:bodyPr/>
          <a:lstStyle/>
          <a:p>
            <a:r>
              <a:rPr lang="en-US" sz="3200" dirty="0" smtClean="0"/>
              <a:t>How can we use this information to promote CA within the agricultural production network?</a:t>
            </a:r>
            <a:endParaRPr lang="en-US" sz="3200" dirty="0"/>
          </a:p>
        </p:txBody>
      </p:sp>
      <p:sp>
        <p:nvSpPr>
          <p:cNvPr id="6" name="Content Placeholder 5"/>
          <p:cNvSpPr>
            <a:spLocks noGrp="1"/>
          </p:cNvSpPr>
          <p:nvPr>
            <p:ph idx="1"/>
          </p:nvPr>
        </p:nvSpPr>
        <p:spPr/>
        <p:txBody>
          <a:bodyPr>
            <a:normAutofit/>
          </a:bodyPr>
          <a:lstStyle/>
          <a:p>
            <a:r>
              <a:rPr lang="en-US" dirty="0" smtClean="0"/>
              <a:t>Who are the important constituencies to be reached?</a:t>
            </a:r>
          </a:p>
          <a:p>
            <a:pPr lvl="1"/>
            <a:r>
              <a:rPr lang="en-US" dirty="0" smtClean="0"/>
              <a:t>Small farmers? Large farmers? Agro-vets? Etc.</a:t>
            </a:r>
          </a:p>
          <a:p>
            <a:r>
              <a:rPr lang="en-US" dirty="0"/>
              <a:t>What strategies are most appropriate for these groups?</a:t>
            </a:r>
          </a:p>
          <a:p>
            <a:pPr lvl="1"/>
            <a:r>
              <a:rPr lang="en-US" dirty="0" smtClean="0"/>
              <a:t>Education? Demonstrations? Etc.</a:t>
            </a:r>
          </a:p>
          <a:p>
            <a:r>
              <a:rPr lang="en-US" dirty="0" smtClean="0"/>
              <a:t>Who are the key transmitters of information in the network?</a:t>
            </a:r>
          </a:p>
          <a:p>
            <a:pPr lvl="1"/>
            <a:r>
              <a:rPr lang="en-US" dirty="0" smtClean="0"/>
              <a:t>Are there others who were not mentioned? </a:t>
            </a:r>
          </a:p>
          <a:p>
            <a:r>
              <a:rPr lang="en-US" dirty="0" smtClean="0"/>
              <a:t>How should we enlist the assistance of these persons to  better connect farmers to information and resources?</a:t>
            </a:r>
          </a:p>
          <a:p>
            <a:pPr lvl="1"/>
            <a:r>
              <a:rPr lang="en-US" dirty="0" smtClean="0"/>
              <a:t>About agriculture? About CA?</a:t>
            </a:r>
          </a:p>
          <a:p>
            <a:r>
              <a:rPr lang="en-US" dirty="0" smtClean="0"/>
              <a:t>What are the remaining challenges (agronomic, economic, practical, etc.) to be resolved for successful CA in </a:t>
            </a:r>
            <a:r>
              <a:rPr lang="en-US" dirty="0" err="1" smtClean="0"/>
              <a:t>Kapchorwa</a:t>
            </a:r>
            <a:r>
              <a:rPr lang="en-US" dirty="0" smtClean="0"/>
              <a:t>? </a:t>
            </a:r>
          </a:p>
          <a:p>
            <a:pPr lvl="1"/>
            <a:r>
              <a:rPr lang="en-US" dirty="0" smtClean="0"/>
              <a:t>Who needs to be brought together to resolve these issues?</a:t>
            </a:r>
            <a:endParaRPr lang="en-US" dirty="0"/>
          </a:p>
        </p:txBody>
      </p:sp>
    </p:spTree>
    <p:extLst>
      <p:ext uri="{BB962C8B-B14F-4D97-AF65-F5344CB8AC3E}">
        <p14:creationId xmlns:p14="http://schemas.microsoft.com/office/powerpoint/2010/main" val="399251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09800" y="2819400"/>
            <a:ext cx="6934200" cy="3505200"/>
          </a:xfrm>
        </p:spPr>
        <p:txBody>
          <a:bodyPr>
            <a:noAutofit/>
          </a:bodyPr>
          <a:lstStyle/>
          <a:p>
            <a:pPr fontAlgn="auto">
              <a:spcAft>
                <a:spcPts val="0"/>
              </a:spcAft>
              <a:buFont typeface="Wingdings 2"/>
              <a:buNone/>
              <a:defRPr/>
            </a:pPr>
            <a:r>
              <a:rPr lang="en-US" sz="2400" i="1" dirty="0" smtClean="0">
                <a:solidFill>
                  <a:schemeClr val="tx1"/>
                </a:solidFill>
                <a:latin typeface="Arial Black" pitchFamily="34" charset="0"/>
              </a:rPr>
              <a:t>The three principles of</a:t>
            </a:r>
          </a:p>
          <a:p>
            <a:pPr fontAlgn="auto">
              <a:spcAft>
                <a:spcPts val="0"/>
              </a:spcAft>
              <a:buFont typeface="Wingdings 2"/>
              <a:buNone/>
              <a:defRPr/>
            </a:pPr>
            <a:r>
              <a:rPr lang="en-US" sz="2400" i="1" dirty="0" smtClean="0">
                <a:solidFill>
                  <a:schemeClr val="tx1"/>
                </a:solidFill>
                <a:latin typeface="Arial Black" pitchFamily="34" charset="0"/>
              </a:rPr>
              <a:t>conservation agriculture</a:t>
            </a:r>
          </a:p>
          <a:p>
            <a:pPr fontAlgn="auto">
              <a:spcAft>
                <a:spcPts val="0"/>
              </a:spcAft>
              <a:buFont typeface="Wingdings 2"/>
              <a:buNone/>
              <a:defRPr/>
            </a:pPr>
            <a:endParaRPr lang="en-US" sz="2400" i="1" dirty="0" smtClean="0">
              <a:solidFill>
                <a:schemeClr val="tx1"/>
              </a:solidFill>
              <a:latin typeface="Arial Black" pitchFamily="34" charset="0"/>
            </a:endParaRPr>
          </a:p>
          <a:p>
            <a:pPr fontAlgn="auto">
              <a:spcAft>
                <a:spcPts val="0"/>
              </a:spcAft>
              <a:buFont typeface="Wingdings 2"/>
              <a:buNone/>
              <a:defRPr/>
            </a:pPr>
            <a:r>
              <a:rPr lang="en-US" sz="2400" i="1" cap="none" dirty="0" smtClean="0">
                <a:solidFill>
                  <a:schemeClr val="tx1"/>
                </a:solidFill>
                <a:latin typeface="Arial Black" pitchFamily="34" charset="0"/>
              </a:rPr>
              <a:t>• Disturb The Soil As Little As</a:t>
            </a:r>
          </a:p>
          <a:p>
            <a:pPr fontAlgn="auto">
              <a:spcAft>
                <a:spcPts val="0"/>
              </a:spcAft>
              <a:buFont typeface="Wingdings 2"/>
              <a:buNone/>
              <a:defRPr/>
            </a:pPr>
            <a:r>
              <a:rPr lang="en-US" sz="2400" i="1" cap="none" dirty="0" smtClean="0">
                <a:solidFill>
                  <a:schemeClr val="tx1"/>
                </a:solidFill>
                <a:latin typeface="Arial Black" pitchFamily="34" charset="0"/>
              </a:rPr>
              <a:t>Possible.</a:t>
            </a:r>
          </a:p>
          <a:p>
            <a:pPr fontAlgn="auto">
              <a:spcAft>
                <a:spcPts val="0"/>
              </a:spcAft>
              <a:buFont typeface="Wingdings 2"/>
              <a:buNone/>
              <a:defRPr/>
            </a:pPr>
            <a:r>
              <a:rPr lang="en-US" sz="2400" i="1" cap="none" dirty="0" smtClean="0">
                <a:solidFill>
                  <a:schemeClr val="tx1"/>
                </a:solidFill>
                <a:latin typeface="Arial Black" pitchFamily="34" charset="0"/>
              </a:rPr>
              <a:t>• Keep The Soil Covered As</a:t>
            </a:r>
          </a:p>
          <a:p>
            <a:pPr fontAlgn="auto">
              <a:spcAft>
                <a:spcPts val="0"/>
              </a:spcAft>
              <a:buFont typeface="Wingdings 2"/>
              <a:buNone/>
              <a:defRPr/>
            </a:pPr>
            <a:r>
              <a:rPr lang="en-US" sz="2400" i="1" cap="none" dirty="0" smtClean="0">
                <a:solidFill>
                  <a:schemeClr val="tx1"/>
                </a:solidFill>
                <a:latin typeface="Arial Black" pitchFamily="34" charset="0"/>
              </a:rPr>
              <a:t>Much As Possible.</a:t>
            </a:r>
          </a:p>
          <a:p>
            <a:pPr fontAlgn="auto">
              <a:spcAft>
                <a:spcPts val="0"/>
              </a:spcAft>
              <a:buFont typeface="Wingdings 2"/>
              <a:buNone/>
              <a:defRPr/>
            </a:pPr>
            <a:r>
              <a:rPr lang="en-US" sz="2400" i="1" cap="none" dirty="0" smtClean="0">
                <a:solidFill>
                  <a:schemeClr val="tx1"/>
                </a:solidFill>
                <a:latin typeface="Arial Black" pitchFamily="34" charset="0"/>
              </a:rPr>
              <a:t>• Mix And Rotate Crops.</a:t>
            </a:r>
            <a:endParaRPr lang="en-US" sz="2400" cap="none" dirty="0">
              <a:solidFill>
                <a:schemeClr val="tx1"/>
              </a:solidFill>
              <a:latin typeface="Arial Black" pitchFamily="34" charset="0"/>
            </a:endParaRPr>
          </a:p>
        </p:txBody>
      </p:sp>
      <p:sp>
        <p:nvSpPr>
          <p:cNvPr id="17411" name="Title 2"/>
          <p:cNvSpPr>
            <a:spLocks noGrp="1"/>
          </p:cNvSpPr>
          <p:nvPr>
            <p:ph type="ctrTitle"/>
          </p:nvPr>
        </p:nvSpPr>
        <p:spPr>
          <a:xfrm>
            <a:off x="762000" y="228601"/>
            <a:ext cx="7543800" cy="1371600"/>
          </a:xfrm>
        </p:spPr>
        <p:txBody>
          <a:bodyPr/>
          <a:lstStyle/>
          <a:p>
            <a:r>
              <a:rPr lang="en-US" sz="4400" b="1" dirty="0" smtClean="0"/>
              <a:t>Core Principles of Conservation Agriculture</a:t>
            </a:r>
          </a:p>
        </p:txBody>
      </p:sp>
      <p:pic>
        <p:nvPicPr>
          <p:cNvPr id="17412" name="Picture 2"/>
          <p:cNvPicPr>
            <a:picLocks noChangeAspect="1" noChangeArrowheads="1"/>
          </p:cNvPicPr>
          <p:nvPr/>
        </p:nvPicPr>
        <p:blipFill>
          <a:blip r:embed="rId2" cstate="print"/>
          <a:srcRect/>
          <a:stretch>
            <a:fillRect/>
          </a:stretch>
        </p:blipFill>
        <p:spPr bwMode="auto">
          <a:xfrm>
            <a:off x="228600" y="16002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625" y="228600"/>
            <a:ext cx="8534400" cy="838200"/>
          </a:xfrm>
        </p:spPr>
        <p:txBody>
          <a:bodyPr>
            <a:noAutofit/>
          </a:bodyPr>
          <a:lstStyle/>
          <a:p>
            <a:pPr fontAlgn="auto">
              <a:spcAft>
                <a:spcPts val="0"/>
              </a:spcAft>
              <a:defRPr/>
            </a:pPr>
            <a:r>
              <a:rPr lang="en-US" sz="3600" b="1" dirty="0" smtClean="0"/>
              <a:t>Disturb the soil as little as possible</a:t>
            </a:r>
            <a:endParaRPr lang="en-US" sz="3600" dirty="0"/>
          </a:p>
        </p:txBody>
      </p:sp>
      <p:sp>
        <p:nvSpPr>
          <p:cNvPr id="2" name="Subtitle 1"/>
          <p:cNvSpPr>
            <a:spLocks noGrp="1"/>
          </p:cNvSpPr>
          <p:nvPr>
            <p:ph sz="quarter" idx="1"/>
          </p:nvPr>
        </p:nvSpPr>
        <p:spPr>
          <a:xfrm>
            <a:off x="457200" y="1143000"/>
            <a:ext cx="7620000" cy="5257800"/>
          </a:xfrm>
        </p:spPr>
        <p:txBody>
          <a:bodyPr>
            <a:noAutofit/>
          </a:bodyPr>
          <a:lstStyle/>
          <a:p>
            <a:pPr algn="l" fontAlgn="auto">
              <a:spcAft>
                <a:spcPts val="0"/>
              </a:spcAft>
              <a:buFont typeface="Wingdings 2"/>
              <a:buNone/>
              <a:defRPr/>
            </a:pPr>
            <a:r>
              <a:rPr lang="en-US" sz="2800" cap="none" dirty="0" smtClean="0">
                <a:solidFill>
                  <a:schemeClr val="tx1"/>
                </a:solidFill>
                <a:latin typeface="Arial Black" pitchFamily="34" charset="0"/>
              </a:rPr>
              <a:t>In conventional farming, farmers plough and hoe to improve the soil structure and Control weeds. But in the long term, they actually destroy the soil structure and contribute to declining soil fertility.</a:t>
            </a:r>
          </a:p>
          <a:p>
            <a:pPr algn="l" fontAlgn="auto">
              <a:spcAft>
                <a:spcPts val="0"/>
              </a:spcAft>
              <a:buFont typeface="Wingdings 2"/>
              <a:buNone/>
              <a:defRPr/>
            </a:pPr>
            <a:endParaRPr lang="en-US" sz="1000" cap="none" dirty="0" smtClean="0">
              <a:solidFill>
                <a:schemeClr val="tx1"/>
              </a:solidFill>
              <a:latin typeface="Arial Black" pitchFamily="34" charset="0"/>
            </a:endParaRPr>
          </a:p>
          <a:p>
            <a:pPr algn="l" fontAlgn="auto">
              <a:spcAft>
                <a:spcPts val="0"/>
              </a:spcAft>
              <a:buFont typeface="Wingdings 2"/>
              <a:buNone/>
              <a:defRPr/>
            </a:pPr>
            <a:r>
              <a:rPr lang="en-US" sz="2800" cap="none" dirty="0" smtClean="0">
                <a:solidFill>
                  <a:schemeClr val="tx1"/>
                </a:solidFill>
                <a:latin typeface="Arial Black" pitchFamily="34" charset="0"/>
              </a:rPr>
              <a:t>In conservation agriculture, tillage is reduced to ripping planting lines or making holes for planting without disturbing the rest of the field. The ideal is to plant direct into the soil, without </a:t>
            </a:r>
            <a:r>
              <a:rPr lang="en-US" sz="2800" cap="none" dirty="0" err="1" smtClean="0">
                <a:solidFill>
                  <a:schemeClr val="tx1"/>
                </a:solidFill>
                <a:latin typeface="Arial Black" pitchFamily="34" charset="0"/>
              </a:rPr>
              <a:t>ploughing</a:t>
            </a:r>
            <a:r>
              <a:rPr lang="en-US" sz="2800" cap="none" dirty="0" smtClean="0">
                <a:solidFill>
                  <a:schemeClr val="tx1"/>
                </a:solidFill>
                <a:latin typeface="Arial Black" pitchFamily="34" charset="0"/>
              </a:rPr>
              <a:t>.</a:t>
            </a:r>
            <a:endParaRPr lang="en-US" sz="2800" cap="none"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lang="en-US" b="1" dirty="0" smtClean="0"/>
              <a:t>Keep the soil covered as much as possible</a:t>
            </a:r>
            <a:endParaRPr lang="en-US" dirty="0"/>
          </a:p>
        </p:txBody>
      </p:sp>
      <p:sp>
        <p:nvSpPr>
          <p:cNvPr id="2" name="Subtitle 1"/>
          <p:cNvSpPr>
            <a:spLocks noGrp="1"/>
          </p:cNvSpPr>
          <p:nvPr>
            <p:ph sz="quarter" idx="1"/>
          </p:nvPr>
        </p:nvSpPr>
        <p:spPr/>
        <p:txBody>
          <a:bodyPr>
            <a:noAutofit/>
          </a:bodyPr>
          <a:lstStyle/>
          <a:p>
            <a:pPr algn="l" fontAlgn="auto">
              <a:spcAft>
                <a:spcPts val="0"/>
              </a:spcAft>
              <a:buFont typeface="Wingdings 2"/>
              <a:buNone/>
              <a:defRPr/>
            </a:pPr>
            <a:r>
              <a:rPr lang="en-US" sz="2800" cap="none" dirty="0" smtClean="0">
                <a:solidFill>
                  <a:schemeClr val="tx1"/>
                </a:solidFill>
                <a:latin typeface="Arial Black" pitchFamily="34" charset="0"/>
              </a:rPr>
              <a:t>In conventional farming, farmers remove or burn the crop residues or mix them into the soil with a plough or hoe. The soil is left bare, so it is easily washed away by rain, or is blown away by the wind.</a:t>
            </a:r>
          </a:p>
          <a:p>
            <a:pPr algn="l" fontAlgn="auto">
              <a:spcAft>
                <a:spcPts val="0"/>
              </a:spcAft>
              <a:buFont typeface="Wingdings 2"/>
              <a:buNone/>
              <a:defRPr/>
            </a:pPr>
            <a:endParaRPr lang="en-US" sz="1000" cap="none" dirty="0" smtClean="0">
              <a:solidFill>
                <a:schemeClr val="tx1"/>
              </a:solidFill>
              <a:latin typeface="Arial Black" pitchFamily="34" charset="0"/>
            </a:endParaRPr>
          </a:p>
          <a:p>
            <a:pPr algn="l" fontAlgn="auto">
              <a:spcAft>
                <a:spcPts val="0"/>
              </a:spcAft>
              <a:buFont typeface="Wingdings 2"/>
              <a:buNone/>
              <a:defRPr/>
            </a:pPr>
            <a:r>
              <a:rPr lang="en-US" sz="2800" cap="none" dirty="0" smtClean="0">
                <a:solidFill>
                  <a:schemeClr val="tx1"/>
                </a:solidFill>
                <a:latin typeface="Arial Black" pitchFamily="34" charset="0"/>
              </a:rPr>
              <a:t>In conservation agriculture, crop residues left on the field, mulch and special cover crops protect the soil from erosion and limit weed growth throughout the year.</a:t>
            </a:r>
            <a:endParaRPr lang="en-US" sz="2800" cap="none"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p:nvPr>
        </p:nvSpPr>
        <p:spPr/>
        <p:txBody>
          <a:bodyPr/>
          <a:lstStyle/>
          <a:p>
            <a:r>
              <a:rPr lang="en-US" b="1" dirty="0" smtClean="0"/>
              <a:t>Mix and rotate crops</a:t>
            </a:r>
            <a:endParaRPr lang="en-US" dirty="0" smtClean="0"/>
          </a:p>
        </p:txBody>
      </p:sp>
      <p:sp>
        <p:nvSpPr>
          <p:cNvPr id="2" name="Subtitle 1"/>
          <p:cNvSpPr>
            <a:spLocks noGrp="1"/>
          </p:cNvSpPr>
          <p:nvPr>
            <p:ph idx="1"/>
          </p:nvPr>
        </p:nvSpPr>
        <p:spPr>
          <a:xfrm>
            <a:off x="457200" y="1447800"/>
            <a:ext cx="7620000" cy="4953000"/>
          </a:xfrm>
        </p:spPr>
        <p:txBody>
          <a:bodyPr>
            <a:noAutofit/>
          </a:bodyPr>
          <a:lstStyle/>
          <a:p>
            <a:pPr algn="l" fontAlgn="auto">
              <a:spcAft>
                <a:spcPts val="0"/>
              </a:spcAft>
              <a:buFont typeface="Wingdings 2"/>
              <a:buNone/>
              <a:defRPr/>
            </a:pPr>
            <a:r>
              <a:rPr lang="en-US" sz="2600" cap="none" dirty="0" smtClean="0">
                <a:solidFill>
                  <a:schemeClr val="tx1"/>
                </a:solidFill>
                <a:latin typeface="Arial Black" pitchFamily="34" charset="0"/>
              </a:rPr>
              <a:t>In conventional farming, the same crop is sometimes planted each season. That allows certain pests, diseases and weeds to survive and multiply, resulting in lower yields.</a:t>
            </a:r>
          </a:p>
          <a:p>
            <a:pPr algn="l" fontAlgn="auto">
              <a:spcAft>
                <a:spcPts val="0"/>
              </a:spcAft>
              <a:buFont typeface="Wingdings 2"/>
              <a:buNone/>
              <a:defRPr/>
            </a:pPr>
            <a:endParaRPr lang="en-US" sz="1000" cap="none" dirty="0" smtClean="0">
              <a:solidFill>
                <a:schemeClr val="tx1"/>
              </a:solidFill>
              <a:latin typeface="Arial Black" pitchFamily="34" charset="0"/>
            </a:endParaRPr>
          </a:p>
          <a:p>
            <a:pPr algn="l" fontAlgn="auto">
              <a:spcAft>
                <a:spcPts val="0"/>
              </a:spcAft>
              <a:buFont typeface="Wingdings 2"/>
              <a:buNone/>
              <a:defRPr/>
            </a:pPr>
            <a:r>
              <a:rPr lang="en-US" sz="2600" cap="none" dirty="0" smtClean="0">
                <a:solidFill>
                  <a:schemeClr val="tx1"/>
                </a:solidFill>
                <a:latin typeface="Arial Black" pitchFamily="34" charset="0"/>
              </a:rPr>
              <a:t>In conservation agriculture, this is minimized by planting the right mix of crops in the same field, and rotating crops from season to season that require different nutrients from the soil. This also helps to maintain soil fertility.</a:t>
            </a:r>
            <a:endParaRPr lang="en-US" sz="2600" cap="none"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smtClean="0">
                <a:solidFill>
                  <a:srgbClr val="7B9899"/>
                </a:solidFill>
              </a:rPr>
              <a:t>SANREM Principles and procedures</a:t>
            </a:r>
          </a:p>
        </p:txBody>
      </p:sp>
      <p:sp>
        <p:nvSpPr>
          <p:cNvPr id="3" name="Content Placeholder 2"/>
          <p:cNvSpPr>
            <a:spLocks noGrp="1"/>
          </p:cNvSpPr>
          <p:nvPr>
            <p:ph sz="quarter" idx="1"/>
          </p:nvPr>
        </p:nvSpPr>
        <p:spPr>
          <a:xfrm>
            <a:off x="301625" y="1524000"/>
            <a:ext cx="8156575" cy="4724400"/>
          </a:xfrm>
        </p:spPr>
        <p:txBody>
          <a:bodyPr>
            <a:noAutofit/>
          </a:bodyPr>
          <a:lstStyle/>
          <a:p>
            <a:pPr marL="274320" indent="-274320" fontAlgn="auto">
              <a:spcAft>
                <a:spcPts val="0"/>
              </a:spcAft>
              <a:buFont typeface="Wingdings 2"/>
              <a:buChar char=""/>
              <a:defRPr/>
            </a:pPr>
            <a:r>
              <a:rPr lang="en-US" sz="3200" b="1" dirty="0" smtClean="0"/>
              <a:t>In working with our partners in the farming communities we have targeted for conducting research for the development of adapted Conservation Agriculture Production Systems (CAPS) we need to understand the value of our activities for community members, and</a:t>
            </a:r>
            <a:r>
              <a:rPr lang="en-US" sz="1050" b="1" dirty="0" smtClean="0"/>
              <a:t>   </a:t>
            </a:r>
            <a:r>
              <a:rPr lang="en-US" sz="3200" b="1" dirty="0" smtClean="0"/>
              <a:t>how they perceive the benefits of what we are learning.</a:t>
            </a:r>
            <a:endParaRPr lang="en-US" sz="2400" b="1" dirty="0" smtClean="0"/>
          </a:p>
          <a:p>
            <a:pPr marL="274320" indent="-274320" fontAlgn="auto">
              <a:spcAft>
                <a:spcPts val="0"/>
              </a:spcAft>
              <a:buFont typeface="Wingdings 2"/>
              <a:buChar char=""/>
              <a:defRPr/>
            </a:pPr>
            <a:r>
              <a:rPr lang="en-US" sz="3200" b="1" dirty="0" smtClean="0"/>
              <a:t>That is why we have created a local advisory council – this is why you are here today.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7620000" cy="1143000"/>
          </a:xfrm>
        </p:spPr>
        <p:txBody>
          <a:bodyPr/>
          <a:lstStyle/>
          <a:p>
            <a:r>
              <a:rPr lang="en-US" b="1" dirty="0" smtClean="0">
                <a:solidFill>
                  <a:srgbClr val="7B9899"/>
                </a:solidFill>
              </a:rPr>
              <a:t>Principles and procedures</a:t>
            </a:r>
          </a:p>
        </p:txBody>
      </p:sp>
      <p:sp>
        <p:nvSpPr>
          <p:cNvPr id="3" name="Content Placeholder 2"/>
          <p:cNvSpPr>
            <a:spLocks noGrp="1"/>
          </p:cNvSpPr>
          <p:nvPr>
            <p:ph sz="quarter" idx="1"/>
          </p:nvPr>
        </p:nvSpPr>
        <p:spPr>
          <a:xfrm>
            <a:off x="152400" y="1143000"/>
            <a:ext cx="8156575" cy="5410200"/>
          </a:xfrm>
        </p:spPr>
        <p:txBody>
          <a:bodyPr>
            <a:noAutofit/>
          </a:bodyPr>
          <a:lstStyle/>
          <a:p>
            <a:pPr marL="274320" indent="-274320" fontAlgn="auto">
              <a:spcAft>
                <a:spcPts val="1200"/>
              </a:spcAft>
              <a:buFont typeface="Wingdings 2"/>
              <a:buChar char=""/>
              <a:defRPr/>
            </a:pPr>
            <a:r>
              <a:rPr lang="en-US" sz="2800" b="1" dirty="0" smtClean="0"/>
              <a:t>This is a research project.  Our objective is to develop new knowledge that can be used by local partners to improve their production systems, and consequently their livelihoods and well-being.   </a:t>
            </a:r>
          </a:p>
          <a:p>
            <a:pPr marL="274320" indent="-274320" fontAlgn="auto">
              <a:spcAft>
                <a:spcPts val="1200"/>
              </a:spcAft>
              <a:buFont typeface="Wingdings 2"/>
              <a:buChar char=""/>
              <a:defRPr/>
            </a:pPr>
            <a:r>
              <a:rPr lang="en-US" sz="2800" b="1" dirty="0" smtClean="0"/>
              <a:t>We do not have the necessary resources to deliver the inputs and means for achieving development.  </a:t>
            </a:r>
          </a:p>
          <a:p>
            <a:pPr marL="274320" indent="-274320" fontAlgn="auto">
              <a:spcAft>
                <a:spcPts val="1200"/>
              </a:spcAft>
              <a:buFont typeface="Wingdings 2"/>
              <a:buChar char=""/>
              <a:defRPr/>
            </a:pPr>
            <a:r>
              <a:rPr lang="en-US" sz="2800" b="1" dirty="0" smtClean="0"/>
              <a:t>We are in the community to learn from community members and about their production systems.  In the process, we should be helping the community learn more about their own resources and potentials and how they can build more sustainable and profitable production systems.</a:t>
            </a:r>
            <a:endParaRPr lang="en-US" sz="20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3E3D2D"/>
      </a:dk2>
      <a:lt2>
        <a:srgbClr val="CAF278"/>
      </a:lt2>
      <a:accent1>
        <a:srgbClr val="94C600"/>
      </a:accent1>
      <a:accent2>
        <a:srgbClr val="6F9400"/>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9650</TotalTime>
  <Words>2292</Words>
  <Application>Microsoft Office PowerPoint</Application>
  <PresentationFormat>On-screen Show (4:3)</PresentationFormat>
  <Paragraphs>438</Paragraphs>
  <Slides>30</Slides>
  <Notes>13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    Technology Networks for Conservation Agriculture: Kapchorwa, Uganda</vt:lpstr>
      <vt:lpstr>What is the project?</vt:lpstr>
      <vt:lpstr>Who are the implementing partners?</vt:lpstr>
      <vt:lpstr>Core Principles of Conservation Agriculture</vt:lpstr>
      <vt:lpstr>Disturb the soil as little as possible</vt:lpstr>
      <vt:lpstr>Keep the soil covered as much as possible</vt:lpstr>
      <vt:lpstr>Mix and rotate crops</vt:lpstr>
      <vt:lpstr>SANREM Principles and procedures</vt:lpstr>
      <vt:lpstr>Principles and procedures</vt:lpstr>
      <vt:lpstr>Principles and procedures</vt:lpstr>
      <vt:lpstr>Where we are in the process</vt:lpstr>
      <vt:lpstr>Introduction</vt:lpstr>
      <vt:lpstr>Research Process</vt:lpstr>
      <vt:lpstr>Research Aims</vt:lpstr>
      <vt:lpstr>Farmer Involvement in Agricultural Networks</vt:lpstr>
      <vt:lpstr>Key Resource Contacts for Farmers</vt:lpstr>
      <vt:lpstr>Key Information Contacts for Farmers</vt:lpstr>
      <vt:lpstr>Network Structure</vt:lpstr>
      <vt:lpstr>Knowledge and Beliefs about Agricultural Production</vt:lpstr>
      <vt:lpstr>Disaggregating Knowledge and Beliefs about Agricultural Production</vt:lpstr>
      <vt:lpstr>Knowledge and Beliefs about Agricultural Production </vt:lpstr>
      <vt:lpstr>Rotating Crops is Best Practice</vt:lpstr>
      <vt:lpstr>One Should Maintain a Permanent Crop cover</vt:lpstr>
      <vt:lpstr>Tillage Causes Land Degradation</vt:lpstr>
      <vt:lpstr>Impact of Extension Contact on Knowledge and Beliefs</vt:lpstr>
      <vt:lpstr>Impact of Extension Contact on Knowledge and Beliefs</vt:lpstr>
      <vt:lpstr>Mapping Knowledge and Beliefs in agricultural Production Networks</vt:lpstr>
      <vt:lpstr>“Tillage causes land degradation”</vt:lpstr>
      <vt:lpstr>“One should maintain a permanent crop cover”</vt:lpstr>
      <vt:lpstr>How can we use this information to promote CA within the agricultural production network?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Networks For Agricultural Development and Food Security: Preliminary Findings from Eastern Uganda</dc:title>
  <dc:creator>Windows User</dc:creator>
  <cp:lastModifiedBy>Windows User</cp:lastModifiedBy>
  <cp:revision>301</cp:revision>
  <cp:lastPrinted>2011-10-24T19:01:24Z</cp:lastPrinted>
  <dcterms:created xsi:type="dcterms:W3CDTF">2011-04-25T16:11:19Z</dcterms:created>
  <dcterms:modified xsi:type="dcterms:W3CDTF">2012-05-29T14:50:14Z</dcterms:modified>
</cp:coreProperties>
</file>